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68" r:id="rId4"/>
    <p:sldId id="270" r:id="rId5"/>
    <p:sldId id="271" r:id="rId6"/>
    <p:sldId id="267" r:id="rId7"/>
    <p:sldId id="259" r:id="rId8"/>
    <p:sldId id="257" r:id="rId9"/>
    <p:sldId id="258" r:id="rId10"/>
    <p:sldId id="260" r:id="rId11"/>
    <p:sldId id="261" r:id="rId12"/>
    <p:sldId id="263" r:id="rId13"/>
    <p:sldId id="262" r:id="rId14"/>
    <p:sldId id="264" r:id="rId15"/>
    <p:sldId id="265" r:id="rId16"/>
    <p:sldId id="273" r:id="rId17"/>
    <p:sldId id="274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CBE503-51D5-4365-98B9-7F1A05E672E2}" type="datetimeFigureOut">
              <a:rPr lang="pl-PL" smtClean="0"/>
              <a:pPr/>
              <a:t>2015-10-19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B9044A-C641-499E-9CBA-83184DA4F0E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zamek.pl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ca.gratka.pl/" TargetMode="External"/><Relationship Id="rId7" Type="http://schemas.openxmlformats.org/officeDocument/2006/relationships/hyperlink" Target="http://www.praca.onet.pl/" TargetMode="External"/><Relationship Id="rId2" Type="http://schemas.openxmlformats.org/officeDocument/2006/relationships/hyperlink" Target="http://www.praca.interia.pl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azetapraca.com.pl/" TargetMode="External"/><Relationship Id="rId5" Type="http://schemas.openxmlformats.org/officeDocument/2006/relationships/hyperlink" Target="http://www.praca.wp.pl/" TargetMode="External"/><Relationship Id="rId4" Type="http://schemas.openxmlformats.org/officeDocument/2006/relationships/hyperlink" Target="http://www.pracuj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14414" y="1500174"/>
            <a:ext cx="7620954" cy="1472184"/>
          </a:xfrm>
        </p:spPr>
        <p:txBody>
          <a:bodyPr>
            <a:noAutofit/>
          </a:bodyPr>
          <a:lstStyle/>
          <a:p>
            <a:pPr algn="ctr"/>
            <a:r>
              <a:rPr lang="pl-PL" sz="4800" b="1" spc="600" dirty="0" smtClean="0"/>
              <a:t>MÓJ WYBÓR – MOJA PRZYSZŁOŚĆ</a:t>
            </a:r>
            <a:endParaRPr lang="pl-PL" sz="4800" b="1" spc="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7406640" cy="17526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674" y="4000504"/>
            <a:ext cx="2702167" cy="2405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369390"/>
          </a:xfrm>
        </p:spPr>
        <p:txBody>
          <a:bodyPr>
            <a:normAutofit/>
          </a:bodyPr>
          <a:lstStyle/>
          <a:p>
            <a:endParaRPr lang="pl-PL" sz="14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214414" y="1000107"/>
          <a:ext cx="7715304" cy="5328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4643470"/>
              </a:tblGrid>
              <a:tr h="484573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solidFill>
                            <a:schemeClr val="tx1"/>
                          </a:solidFill>
                        </a:rPr>
                        <a:t>TYP OSOBOWOŚCI BADAWCZY</a:t>
                      </a:r>
                      <a:endParaRPr lang="pl-P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0957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Preferowane zachowania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badanie zjawisk fizycznych, biologicznych, kulturowych</a:t>
                      </a:r>
                      <a:endParaRPr lang="pl-PL" dirty="0"/>
                    </a:p>
                  </a:txBody>
                  <a:tcPr/>
                </a:tc>
              </a:tr>
              <a:tr h="47485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Kompetencje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naukowe</a:t>
                      </a:r>
                      <a:r>
                        <a:rPr lang="pl-PL" baseline="0" dirty="0" smtClean="0"/>
                        <a:t> i matematyczne</a:t>
                      </a:r>
                      <a:endParaRPr lang="pl-PL" dirty="0"/>
                    </a:p>
                  </a:txBody>
                  <a:tcPr/>
                </a:tc>
              </a:tr>
              <a:tr h="47485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Słabe strony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przywództwo, perswazja</a:t>
                      </a:r>
                      <a:endParaRPr lang="pl-PL" dirty="0"/>
                    </a:p>
                  </a:txBody>
                  <a:tcPr/>
                </a:tc>
              </a:tr>
              <a:tr h="60957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Wizerunek samego siebie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zdolności intelektualne, szkolne, matematyczne</a:t>
                      </a:r>
                      <a:r>
                        <a:rPr lang="pl-PL" baseline="0" dirty="0" smtClean="0"/>
                        <a:t> i naukowe</a:t>
                      </a:r>
                      <a:endParaRPr lang="pl-PL" dirty="0"/>
                    </a:p>
                  </a:txBody>
                  <a:tcPr/>
                </a:tc>
              </a:tr>
              <a:tr h="47485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Wartości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nauka</a:t>
                      </a:r>
                      <a:endParaRPr lang="pl-PL" dirty="0"/>
                    </a:p>
                  </a:txBody>
                  <a:tcPr/>
                </a:tc>
              </a:tr>
              <a:tr h="85939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Cechy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analityczny, dociekliwy, niezależny,</a:t>
                      </a:r>
                      <a:r>
                        <a:rPr lang="pl-PL" baseline="0" dirty="0" smtClean="0"/>
                        <a:t>  samokrytyczny, precyzyjny, racjonalny, chłodny</a:t>
                      </a:r>
                      <a:endParaRPr lang="pl-PL" dirty="0"/>
                    </a:p>
                  </a:txBody>
                  <a:tcPr/>
                </a:tc>
              </a:tr>
              <a:tr h="60957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Zainteresowania zawodowe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naukowe</a:t>
                      </a:r>
                      <a:endParaRPr lang="pl-PL" dirty="0"/>
                    </a:p>
                  </a:txBody>
                  <a:tcPr/>
                </a:tc>
              </a:tr>
              <a:tr h="47485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Zawody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biochemik, botanik, dentysta, chemik, filozof,  farmaceuta, matematyk, politolog, socjolog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297952"/>
          </a:xfrm>
        </p:spPr>
        <p:txBody>
          <a:bodyPr>
            <a:normAutofit/>
          </a:bodyPr>
          <a:lstStyle/>
          <a:p>
            <a:endParaRPr lang="pl-PL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85852" y="857234"/>
          <a:ext cx="7643866" cy="537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701"/>
                <a:gridCol w="4615165"/>
              </a:tblGrid>
              <a:tr h="476171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solidFill>
                            <a:schemeClr val="tx1"/>
                          </a:solidFill>
                        </a:rPr>
                        <a:t>TYP OSOBOWOŚCI</a:t>
                      </a:r>
                      <a:r>
                        <a:rPr lang="pl-PL" sz="2400" baseline="0" dirty="0" smtClean="0">
                          <a:solidFill>
                            <a:schemeClr val="tx1"/>
                          </a:solidFill>
                        </a:rPr>
                        <a:t> ARTYSTYCZNY</a:t>
                      </a:r>
                      <a:endParaRPr lang="pl-P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52343">
                <a:tc>
                  <a:txBody>
                    <a:bodyPr/>
                    <a:lstStyle/>
                    <a:p>
                      <a:r>
                        <a:rPr lang="pl-PL" b="1" dirty="0" smtClean="0"/>
                        <a:t>Preferowane zachowania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posługiwanie się materiałem fizycznym, słownym</a:t>
                      </a:r>
                      <a:r>
                        <a:rPr lang="pl-PL" baseline="0" dirty="0" smtClean="0"/>
                        <a:t> i ludzkim w celu wytworzenia dzieł sztuki lub produkcji artystycznej</a:t>
                      </a:r>
                      <a:endParaRPr lang="pl-PL" dirty="0"/>
                    </a:p>
                  </a:txBody>
                  <a:tcPr/>
                </a:tc>
              </a:tr>
              <a:tr h="428057">
                <a:tc>
                  <a:txBody>
                    <a:bodyPr/>
                    <a:lstStyle/>
                    <a:p>
                      <a:r>
                        <a:rPr lang="pl-PL" b="1" dirty="0" smtClean="0"/>
                        <a:t>Kompetencje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języki,</a:t>
                      </a:r>
                      <a:r>
                        <a:rPr lang="pl-PL" baseline="0" dirty="0" smtClean="0"/>
                        <a:t> sztuka, muzyka, pisarstwo, teatr</a:t>
                      </a:r>
                      <a:endParaRPr lang="pl-PL" dirty="0"/>
                    </a:p>
                  </a:txBody>
                  <a:tcPr/>
                </a:tc>
              </a:tr>
              <a:tr h="428057">
                <a:tc>
                  <a:txBody>
                    <a:bodyPr/>
                    <a:lstStyle/>
                    <a:p>
                      <a:r>
                        <a:rPr lang="pl-PL" b="1" dirty="0" smtClean="0"/>
                        <a:t>Słabe strony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biurowe</a:t>
                      </a:r>
                      <a:endParaRPr lang="pl-PL" dirty="0"/>
                    </a:p>
                  </a:txBody>
                  <a:tcPr/>
                </a:tc>
              </a:tr>
              <a:tr h="66664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Wizerunek samego</a:t>
                      </a:r>
                      <a:r>
                        <a:rPr lang="pl-PL" b="1" baseline="0" dirty="0" smtClean="0"/>
                        <a:t> siebie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ekspresyjny, oryginalny, intuicyjny,</a:t>
                      </a:r>
                      <a:r>
                        <a:rPr lang="pl-PL" baseline="0" dirty="0" smtClean="0"/>
                        <a:t> samokrytyczny, niezależny, niepoukładany</a:t>
                      </a:r>
                      <a:endParaRPr lang="pl-PL" dirty="0"/>
                    </a:p>
                  </a:txBody>
                  <a:tcPr/>
                </a:tc>
              </a:tr>
              <a:tr h="428057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Wartości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estetyka</a:t>
                      </a:r>
                      <a:endParaRPr lang="pl-PL" dirty="0"/>
                    </a:p>
                  </a:txBody>
                  <a:tcPr/>
                </a:tc>
              </a:tr>
              <a:tr h="66664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Cechy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niezorganizowany, ekspresyjny, delikatny, oryginalny, niezależny</a:t>
                      </a:r>
                      <a:endParaRPr lang="pl-PL" dirty="0"/>
                    </a:p>
                  </a:txBody>
                  <a:tcPr/>
                </a:tc>
              </a:tr>
              <a:tr h="66664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Zainteresowania zawodowe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artystyczne</a:t>
                      </a:r>
                      <a:endParaRPr lang="pl-PL" dirty="0"/>
                    </a:p>
                  </a:txBody>
                  <a:tcPr/>
                </a:tc>
              </a:tr>
              <a:tr h="66664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Zawody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architekt,</a:t>
                      </a:r>
                      <a:r>
                        <a:rPr lang="pl-PL" baseline="0" dirty="0" smtClean="0"/>
                        <a:t> projektant wnętrz, projektant mody, autor scenariuszy, kompozytor, malarz, muzyk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083638"/>
          </a:xfrm>
        </p:spPr>
        <p:txBody>
          <a:bodyPr>
            <a:normAutofit/>
          </a:bodyPr>
          <a:lstStyle/>
          <a:p>
            <a:endParaRPr lang="pl-PL" sz="18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285852" y="928671"/>
          <a:ext cx="7643866" cy="528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701"/>
                <a:gridCol w="4615165"/>
              </a:tblGrid>
              <a:tr h="500038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solidFill>
                            <a:schemeClr val="tx1"/>
                          </a:solidFill>
                        </a:rPr>
                        <a:t>TYP OSOBOWOŚCI SPOŁECZNY</a:t>
                      </a:r>
                      <a:endParaRPr lang="pl-P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5784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Preferowane zachowania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manipulowanie innymi w celu informowania, szkolenia, rozwoju</a:t>
                      </a:r>
                      <a:endParaRPr lang="pl-PL" dirty="0"/>
                    </a:p>
                  </a:txBody>
                  <a:tcPr/>
                </a:tc>
              </a:tr>
              <a:tr h="500038">
                <a:tc>
                  <a:txBody>
                    <a:bodyPr/>
                    <a:lstStyle/>
                    <a:p>
                      <a:r>
                        <a:rPr lang="pl-PL" b="1" dirty="0" smtClean="0"/>
                        <a:t>Kompetencje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międzyludzkie i oświatowe</a:t>
                      </a:r>
                      <a:endParaRPr lang="pl-PL" dirty="0"/>
                    </a:p>
                  </a:txBody>
                  <a:tcPr/>
                </a:tc>
              </a:tr>
              <a:tr h="500038">
                <a:tc>
                  <a:txBody>
                    <a:bodyPr/>
                    <a:lstStyle/>
                    <a:p>
                      <a:r>
                        <a:rPr lang="pl-PL" b="1" dirty="0" smtClean="0"/>
                        <a:t>Słabe strony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manualne i techniczne oraz zdolności naukowe</a:t>
                      </a:r>
                      <a:endParaRPr lang="pl-PL" dirty="0"/>
                    </a:p>
                  </a:txBody>
                  <a:tcPr/>
                </a:tc>
              </a:tr>
              <a:tr h="65784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Wizerunek samego siebie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lubiący pomagać innym, rozumiejący innych, zdolności nauczania</a:t>
                      </a:r>
                      <a:endParaRPr lang="pl-PL" dirty="0"/>
                    </a:p>
                  </a:txBody>
                  <a:tcPr/>
                </a:tc>
              </a:tr>
              <a:tr h="500038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Wartości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działalność</a:t>
                      </a:r>
                      <a:r>
                        <a:rPr lang="pl-PL" baseline="0" dirty="0" smtClean="0"/>
                        <a:t> społeczna i etyczna</a:t>
                      </a:r>
                      <a:endParaRPr lang="pl-PL" dirty="0"/>
                    </a:p>
                  </a:txBody>
                  <a:tcPr/>
                </a:tc>
              </a:tr>
              <a:tr h="65784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Cechy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chętny do współpracy, przyjacielski, pomocny,</a:t>
                      </a:r>
                      <a:r>
                        <a:rPr lang="pl-PL" baseline="0" dirty="0" smtClean="0"/>
                        <a:t> dobry, pełen taktu, ciepły</a:t>
                      </a:r>
                      <a:endParaRPr lang="pl-PL" dirty="0"/>
                    </a:p>
                  </a:txBody>
                  <a:tcPr/>
                </a:tc>
              </a:tr>
              <a:tr h="65784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Zainteresowania zawodowe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humanitarne, przywódcze – wpływanie na innych, usługi</a:t>
                      </a:r>
                      <a:endParaRPr lang="pl-PL" dirty="0"/>
                    </a:p>
                  </a:txBody>
                  <a:tcPr/>
                </a:tc>
              </a:tr>
              <a:tr h="65784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Zawody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doradca zawodowy,</a:t>
                      </a:r>
                      <a:r>
                        <a:rPr lang="pl-PL" baseline="0" dirty="0" smtClean="0"/>
                        <a:t> dietetyk, pielęgniarka, nauczyciel,  lekarz, policjant, hostessa, kelner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226514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285852" y="857233"/>
          <a:ext cx="7572428" cy="5597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4572032"/>
              </a:tblGrid>
              <a:tr h="441329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TYP OSOBOWOŚCI PRZEDSIĘBIORCZY</a:t>
                      </a:r>
                      <a:endParaRPr lang="pl-P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882658">
                <a:tc>
                  <a:txBody>
                    <a:bodyPr/>
                    <a:lstStyle/>
                    <a:p>
                      <a:r>
                        <a:rPr lang="pl-PL" b="1" dirty="0" smtClean="0"/>
                        <a:t>Preferowane zachowania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manipulowanie innymi</a:t>
                      </a:r>
                      <a:r>
                        <a:rPr lang="pl-PL" baseline="0" dirty="0" smtClean="0"/>
                        <a:t> w celu osiągnięcia celów lub korzyści ekonomicznych, kierowanie, organizowanie</a:t>
                      </a:r>
                      <a:endParaRPr lang="pl-PL" dirty="0"/>
                    </a:p>
                  </a:txBody>
                  <a:tcPr/>
                </a:tc>
              </a:tr>
              <a:tr h="61786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Kompetencje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przywódcze, międzyludzkie,</a:t>
                      </a:r>
                      <a:r>
                        <a:rPr lang="pl-PL" baseline="0" dirty="0" smtClean="0"/>
                        <a:t> umiejętność perswazji</a:t>
                      </a:r>
                      <a:endParaRPr lang="pl-PL" dirty="0"/>
                    </a:p>
                  </a:txBody>
                  <a:tcPr/>
                </a:tc>
              </a:tr>
              <a:tr h="375601">
                <a:tc>
                  <a:txBody>
                    <a:bodyPr/>
                    <a:lstStyle/>
                    <a:p>
                      <a:r>
                        <a:rPr lang="pl-PL" b="1" dirty="0" smtClean="0"/>
                        <a:t>Słabe strony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naukowe</a:t>
                      </a:r>
                      <a:endParaRPr lang="pl-PL" dirty="0"/>
                    </a:p>
                  </a:txBody>
                  <a:tcPr/>
                </a:tc>
              </a:tr>
              <a:tr h="61786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Wizerunek samego siebie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agresywny, lubiany, pewny siebie, towarzyski, zdolności krasomówcze</a:t>
                      </a:r>
                      <a:endParaRPr lang="pl-PL" dirty="0"/>
                    </a:p>
                  </a:txBody>
                  <a:tcPr/>
                </a:tc>
              </a:tr>
              <a:tr h="375601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Wartości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osiągnięcia w dziedzinie polityki i gospodarki</a:t>
                      </a:r>
                      <a:endParaRPr lang="pl-PL" dirty="0"/>
                    </a:p>
                  </a:txBody>
                  <a:tcPr/>
                </a:tc>
              </a:tr>
              <a:tr h="61786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Cechy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ambitny, dominujący, ekstrawertyczny, rozmowny, optymistyczny</a:t>
                      </a:r>
                      <a:endParaRPr lang="pl-PL" dirty="0"/>
                    </a:p>
                  </a:txBody>
                  <a:tcPr/>
                </a:tc>
              </a:tr>
              <a:tr h="61786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Zainteresowania zawodowe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kierowanie, wpływanie na innych, sprzedaż</a:t>
                      </a:r>
                      <a:endParaRPr lang="pl-PL" dirty="0"/>
                    </a:p>
                  </a:txBody>
                  <a:tcPr/>
                </a:tc>
              </a:tr>
              <a:tr h="882658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Zawody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prawnik, przedstawiciel</a:t>
                      </a:r>
                      <a:r>
                        <a:rPr lang="pl-PL" baseline="0" dirty="0" smtClean="0"/>
                        <a:t> handlowy, adwokat, akwizytor, agent ubezpieczeniowy, makler, menedżer, notariusz, dyplomata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297952"/>
          </a:xfrm>
        </p:spPr>
        <p:txBody>
          <a:bodyPr>
            <a:normAutofit/>
          </a:bodyPr>
          <a:lstStyle/>
          <a:p>
            <a:endParaRPr lang="pl-PL" sz="18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285852" y="1071549"/>
          <a:ext cx="7572428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4500594"/>
              </a:tblGrid>
              <a:tr h="474089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TYP OSOBOWOŚCI KONWENCJONALNY</a:t>
                      </a:r>
                      <a:endParaRPr lang="pl-P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927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Preferowane zachowania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manipulowanie danymi </a:t>
                      </a:r>
                      <a:endParaRPr lang="pl-PL" dirty="0"/>
                    </a:p>
                  </a:txBody>
                  <a:tcPr/>
                </a:tc>
              </a:tr>
              <a:tr h="66372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Kompetencje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biurowe, obliczeniowe,</a:t>
                      </a:r>
                      <a:r>
                        <a:rPr lang="pl-PL" baseline="0" dirty="0" smtClean="0"/>
                        <a:t> umiejętności ścisłego przestrzegania instrukcji</a:t>
                      </a:r>
                      <a:endParaRPr lang="pl-PL" dirty="0"/>
                    </a:p>
                  </a:txBody>
                  <a:tcPr/>
                </a:tc>
              </a:tr>
              <a:tr h="37927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Słabe strony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artystyczne </a:t>
                      </a:r>
                      <a:endParaRPr lang="pl-PL" dirty="0"/>
                    </a:p>
                  </a:txBody>
                  <a:tcPr/>
                </a:tc>
              </a:tr>
              <a:tr h="66372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Wizerunek samego siebie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zorganizowany, zdolności administracyjne, organizacyjne i arytmetyczne</a:t>
                      </a:r>
                      <a:endParaRPr lang="pl-PL" dirty="0"/>
                    </a:p>
                  </a:txBody>
                  <a:tcPr/>
                </a:tc>
              </a:tr>
              <a:tr h="37927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Wartości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osiągnięcia w biznesie</a:t>
                      </a:r>
                      <a:endParaRPr lang="pl-PL" dirty="0"/>
                    </a:p>
                  </a:txBody>
                  <a:tcPr/>
                </a:tc>
              </a:tr>
              <a:tr h="948177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Cechy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zorganizowany, systematyczny, zasadniczy, rozważny,</a:t>
                      </a:r>
                      <a:r>
                        <a:rPr lang="pl-PL" baseline="0" dirty="0" smtClean="0"/>
                        <a:t> wydajny, pedantyczny, z kompleksami, posłuszny</a:t>
                      </a:r>
                      <a:endParaRPr lang="pl-PL" dirty="0"/>
                    </a:p>
                  </a:txBody>
                  <a:tcPr/>
                </a:tc>
              </a:tr>
              <a:tr h="66372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Zainteresowania zawodowe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praca biurowa</a:t>
                      </a:r>
                      <a:endParaRPr lang="pl-PL" dirty="0"/>
                    </a:p>
                  </a:txBody>
                  <a:tcPr/>
                </a:tc>
              </a:tr>
              <a:tr h="66372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Zawody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archiwista, bileter, inkasent, kasjer, radca prawny, recepcjonista, rzeczoznawca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226514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Narzędzie </a:t>
            </a:r>
            <a:r>
              <a:rPr lang="pl-PL" sz="2400" b="1" dirty="0" smtClean="0"/>
              <a:t>do badania typu osobowości zawodowej:</a:t>
            </a:r>
            <a:br>
              <a:rPr lang="pl-PL" sz="2400" b="1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Decyzje o wyborze kierunku kształcenia i planowaniu kariery zawodowej ułatwi Ci test predyspozycji zawodowych, badający indywidualne preferencje i zainteresowania. Znajdziesz go na stronie : </a:t>
            </a:r>
            <a:r>
              <a:rPr lang="pl-PL" sz="1800" dirty="0" smtClean="0">
                <a:hlinkClick r:id="rId2"/>
              </a:rPr>
              <a:t>www.e-zamek.pl</a:t>
            </a:r>
            <a:r>
              <a:rPr lang="pl-PL" sz="1800" dirty="0" smtClean="0"/>
              <a:t>. </a:t>
            </a:r>
            <a:br>
              <a:rPr lang="pl-PL" sz="1800" dirty="0" smtClean="0"/>
            </a:br>
            <a:endParaRPr lang="pl-PL" sz="1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3200" b="1" dirty="0" smtClean="0">
                <a:solidFill>
                  <a:srgbClr val="4F271C">
                    <a:satMod val="130000"/>
                  </a:srgbClr>
                </a:solidFill>
              </a:rPr>
              <a:t>Zawody </a:t>
            </a:r>
            <a:r>
              <a:rPr lang="pl-PL" sz="3200" b="1" dirty="0">
                <a:solidFill>
                  <a:srgbClr val="4F271C">
                    <a:satMod val="130000"/>
                  </a:srgbClr>
                </a:solidFill>
              </a:rPr>
              <a:t>przyszłości: </a:t>
            </a:r>
            <a:r>
              <a:rPr lang="pl-PL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pl-PL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pl-PL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pl-PL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Podtytuł 5"/>
          <p:cNvSpPr>
            <a:spLocks noGrp="1"/>
          </p:cNvSpPr>
          <p:nvPr>
            <p:ph sz="half" idx="1"/>
          </p:nvPr>
        </p:nvSpPr>
        <p:spPr>
          <a:xfrm>
            <a:off x="1435608" y="1916832"/>
            <a:ext cx="3657600" cy="244827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Project Manager</a:t>
            </a:r>
          </a:p>
          <a:p>
            <a:r>
              <a:rPr lang="pl-PL" sz="2400" dirty="0" smtClean="0"/>
              <a:t>Tłumacz</a:t>
            </a:r>
          </a:p>
          <a:p>
            <a:r>
              <a:rPr lang="pl-PL" sz="2400" dirty="0" smtClean="0"/>
              <a:t>Administrator sieci</a:t>
            </a:r>
          </a:p>
          <a:p>
            <a:r>
              <a:rPr lang="pl-PL" sz="2400" dirty="0" smtClean="0"/>
              <a:t>Logistyk</a:t>
            </a:r>
          </a:p>
          <a:p>
            <a:r>
              <a:rPr lang="pl-PL" sz="2400" dirty="0" err="1" smtClean="0"/>
              <a:t>Social</a:t>
            </a:r>
            <a:r>
              <a:rPr lang="pl-PL" sz="2400" dirty="0" smtClean="0"/>
              <a:t> Media </a:t>
            </a:r>
            <a:r>
              <a:rPr lang="pl-PL" sz="2400" dirty="0" err="1" smtClean="0"/>
              <a:t>Specialist</a:t>
            </a:r>
            <a:endParaRPr lang="pl-PL" sz="2400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5276088" y="1916832"/>
            <a:ext cx="3657600" cy="2232248"/>
          </a:xfrm>
        </p:spPr>
        <p:txBody>
          <a:bodyPr>
            <a:normAutofit/>
          </a:bodyPr>
          <a:lstStyle/>
          <a:p>
            <a:pPr lvl="0">
              <a:buClr>
                <a:srgbClr val="3891A7"/>
              </a:buClr>
            </a:pPr>
            <a:r>
              <a:rPr lang="pl-PL" sz="2400" dirty="0">
                <a:solidFill>
                  <a:prstClr val="black"/>
                </a:solidFill>
              </a:rPr>
              <a:t>Programista</a:t>
            </a:r>
          </a:p>
          <a:p>
            <a:pPr lvl="0">
              <a:buClr>
                <a:srgbClr val="3891A7"/>
              </a:buClr>
            </a:pPr>
            <a:r>
              <a:rPr lang="pl-PL" sz="2400" dirty="0">
                <a:solidFill>
                  <a:prstClr val="black"/>
                </a:solidFill>
              </a:rPr>
              <a:t>Webmaster</a:t>
            </a:r>
          </a:p>
          <a:p>
            <a:pPr lvl="0">
              <a:buClr>
                <a:srgbClr val="3891A7"/>
              </a:buClr>
            </a:pPr>
            <a:r>
              <a:rPr lang="pl-PL" sz="2400" dirty="0">
                <a:solidFill>
                  <a:prstClr val="black"/>
                </a:solidFill>
              </a:rPr>
              <a:t>Grafik komputerowy</a:t>
            </a:r>
          </a:p>
          <a:p>
            <a:pPr lvl="0">
              <a:buClr>
                <a:srgbClr val="3891A7"/>
              </a:buClr>
            </a:pPr>
            <a:r>
              <a:rPr lang="pl-PL" sz="2400" dirty="0">
                <a:solidFill>
                  <a:prstClr val="black"/>
                </a:solidFill>
              </a:rPr>
              <a:t>Doradca zawodowy</a:t>
            </a:r>
          </a:p>
          <a:p>
            <a:pPr lvl="0">
              <a:buClr>
                <a:srgbClr val="3891A7"/>
              </a:buClr>
            </a:pPr>
            <a:r>
              <a:rPr lang="pl-PL" sz="2400" dirty="0">
                <a:solidFill>
                  <a:prstClr val="black"/>
                </a:solidFill>
              </a:rPr>
              <a:t>Biotechnolog</a:t>
            </a:r>
          </a:p>
          <a:p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835696" y="5157192"/>
            <a:ext cx="61926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/>
              <a:t>10 najbardziej poszukiwanych zawodów w Polsce, w Europie i na świecie  </a:t>
            </a:r>
            <a:r>
              <a:rPr lang="pl-PL" sz="1400" b="1" dirty="0" smtClean="0"/>
              <a:t>- dane pochodzą z portalu internetowego www. </a:t>
            </a:r>
            <a:r>
              <a:rPr lang="pl-PL" sz="1400" b="1" dirty="0"/>
              <a:t>s</a:t>
            </a:r>
            <a:r>
              <a:rPr lang="pl-PL" sz="1400" b="1" dirty="0" smtClean="0"/>
              <a:t>tudia.net</a:t>
            </a:r>
            <a:endParaRPr lang="pl-PL" sz="1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6251024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3100" b="1" dirty="0" smtClean="0"/>
              <a:t>Portale z ofertami pracy: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000" dirty="0" smtClean="0">
                <a:hlinkClick r:id="rId2"/>
              </a:rPr>
              <a:t>www.praca.interia.pl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hlinkClick r:id="rId3"/>
              </a:rPr>
              <a:t>www.praca.gratka.pl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hlinkClick r:id="rId4"/>
              </a:rPr>
              <a:t>www.pracuj.pl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hlinkClick r:id="rId5"/>
              </a:rPr>
              <a:t>www.praca.wp.pl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hlinkClick r:id="rId6"/>
              </a:rPr>
              <a:t>www.gazetapraca.com.pl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hlinkClick r:id="rId7"/>
              </a:rPr>
              <a:t>www.praca.onet.pl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4062120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5940762"/>
          </a:xfrm>
        </p:spPr>
        <p:txBody>
          <a:bodyPr/>
          <a:lstStyle/>
          <a:p>
            <a:pPr algn="ctr"/>
            <a:r>
              <a:rPr lang="pl-PL" altLang="pl-PL" sz="3200" dirty="0" smtClean="0"/>
              <a:t>„</a:t>
            </a:r>
            <a:r>
              <a:rPr lang="pl-PL" altLang="pl-PL" sz="3200" i="1" dirty="0" smtClean="0"/>
              <a:t>Ludzie mający jasne, sprecyzowane</a:t>
            </a:r>
            <a:br>
              <a:rPr lang="pl-PL" altLang="pl-PL" sz="3200" i="1" dirty="0" smtClean="0"/>
            </a:br>
            <a:r>
              <a:rPr lang="pl-PL" altLang="pl-PL" sz="3200" i="1" dirty="0" smtClean="0"/>
              <a:t>i zapisane cele mogą w o wiele krótszym czasie osiągnąć więcej, niż ludzie bez celów są w stanie sobie wyobrazić.”</a:t>
            </a:r>
            <a:r>
              <a:rPr lang="pl-PL" altLang="pl-PL" sz="4400" i="1" dirty="0" smtClean="0"/>
              <a:t/>
            </a:r>
            <a:br>
              <a:rPr lang="pl-PL" altLang="pl-PL" sz="4400" i="1" dirty="0" smtClean="0"/>
            </a:br>
            <a:r>
              <a:rPr lang="pl-PL" altLang="pl-PL" sz="4400" i="1" dirty="0" smtClean="0"/>
              <a:t>                            </a:t>
            </a:r>
            <a:r>
              <a:rPr lang="pl-PL" altLang="pl-PL" sz="1600" dirty="0" smtClean="0"/>
              <a:t>Brian Tracy</a:t>
            </a:r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214414" y="-500090"/>
            <a:ext cx="7719274" cy="6500834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Ścieżka edukacyjno-zawodowa </a:t>
            </a:r>
            <a:br>
              <a:rPr lang="pl-PL" sz="2800" b="1" dirty="0" smtClean="0"/>
            </a:br>
            <a:r>
              <a:rPr lang="pl-PL" sz="2800" b="1" dirty="0" smtClean="0"/>
              <a:t>to całokształt zamierzeń dotyczących kształcenia i pracy zawodowej, jakie </a:t>
            </a:r>
            <a:r>
              <a:rPr lang="pl-PL" sz="2800" b="1" dirty="0" smtClean="0"/>
              <a:t>każda osoba </a:t>
            </a:r>
            <a:r>
              <a:rPr lang="pl-PL" sz="2800" b="1" dirty="0" smtClean="0"/>
              <a:t>formułuje na danym etapie </a:t>
            </a:r>
            <a:br>
              <a:rPr lang="pl-PL" sz="2800" b="1" dirty="0" smtClean="0"/>
            </a:br>
            <a:r>
              <a:rPr lang="pl-PL" sz="2800" b="1" dirty="0" smtClean="0"/>
              <a:t>swojej </a:t>
            </a:r>
            <a:r>
              <a:rPr lang="pl-PL" sz="2800" b="1" dirty="0" smtClean="0"/>
              <a:t>kariery.</a:t>
            </a:r>
            <a:br>
              <a:rPr lang="pl-PL" sz="2800" b="1" dirty="0" smtClean="0"/>
            </a:br>
            <a:r>
              <a:rPr lang="pl-PL" sz="2800" b="1" dirty="0" smtClean="0"/>
              <a:t>Zamierzenia te mogą posiadać </a:t>
            </a:r>
            <a:r>
              <a:rPr lang="pl-PL" sz="2800" b="1" dirty="0" smtClean="0"/>
              <a:t>różny </a:t>
            </a:r>
            <a:r>
              <a:rPr lang="pl-PL" sz="2800" b="1" dirty="0" smtClean="0"/>
              <a:t>stopień konkretyzacji i stanowczości, przybierając formę projektów lub postanowień – decyzji.</a:t>
            </a:r>
            <a:endParaRPr lang="pl-PL" sz="28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22651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Decyzje edukacyjne:</a:t>
            </a:r>
            <a:br>
              <a:rPr lang="pl-PL" sz="3200" b="1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wybór typu kształcenia,</a:t>
            </a:r>
            <a:b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poziomu kształcenia,</a:t>
            </a:r>
            <a:b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rodzaju drogi edukacyjnej,</a:t>
            </a:r>
            <a:b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typu szkoły,</a:t>
            </a:r>
            <a:b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kierunków kształcenia,</a:t>
            </a:r>
            <a:b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szczegółowych dziedzin wiedzy, które jednostka</a:t>
            </a:r>
            <a:b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zamierza poznać w toku edukacji.</a:t>
            </a:r>
            <a:endParaRPr lang="pl-PL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285852" y="1214422"/>
            <a:ext cx="685804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Decyzje zawodowe:</a:t>
            </a:r>
          </a:p>
          <a:p>
            <a:endParaRPr lang="pl-PL" sz="32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smtClean="0"/>
              <a:t>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typu pracy zawodowej,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grupy zawodów lub dziedziny pracy,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określonego zawodu,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środowiska pracy,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typu zatrudnienia,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miejsca zatrudnienia,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stanowiska,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rodzaju dominujących zadań zawodowych, jakie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mogą być wykonywane na gruncie określonych</a:t>
            </a:r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kwalifikacji (wybór roli zawodowej).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719274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Czynniki wyboru, czyli co należy brać pod uwagę: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414" y="2071678"/>
            <a:ext cx="7719274" cy="417672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Czynniki wewnętrzne – związane bezpośrednio z człowiekiem, z jego indywidualnymi cechami i rozwojem.</a:t>
            </a:r>
          </a:p>
          <a:p>
            <a:r>
              <a:rPr lang="pl-PL" sz="2400" dirty="0" smtClean="0"/>
              <a:t>Czynniki zewnętrzne – znajdujące się poza wpływem człowieka, czynniki sytuacyjne, wpływające na niego w mniejszym bądź większym stopniu, ale które należy brać pod uwagę.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14414" y="357166"/>
            <a:ext cx="7406640" cy="135732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Wybór zawodu jako decyzja determinująca przyszłość:</a:t>
            </a:r>
            <a:endParaRPr lang="pl-PL" sz="3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4414" y="2071678"/>
            <a:ext cx="7406640" cy="42862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>
                <a:solidFill>
                  <a:schemeClr val="tx1"/>
                </a:solidFill>
              </a:rPr>
              <a:t>poznanie siebie,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 poznanie świata zawodów,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 konfrontacja swoich możliwości z wymaganiami zawodu,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 określenie drogi (ścieżki edukacyjnej) prowadzącej do wybranego zawodu,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 zbadanie rynku pracy.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/>
              <a:t>Co warto wiedzieć w kontekście poszukiwania miejsca na rynku pracy?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786" y="1447800"/>
            <a:ext cx="7858180" cy="4800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sz="2400" dirty="0" smtClean="0"/>
              <a:t>   </a:t>
            </a:r>
          </a:p>
          <a:p>
            <a:pPr algn="just">
              <a:buNone/>
            </a:pPr>
            <a:r>
              <a:rPr lang="pl-PL" sz="2400" dirty="0" smtClean="0"/>
              <a:t>   Budowanie tożsamości przyszłego pracownika, który radzi sobie z wyzwaniami współczesnego rynku pracy rozpoczyna się jeszcze w okresie dorastania. Na proces ten ma wpływ wiele </a:t>
            </a:r>
            <a:r>
              <a:rPr lang="pl-PL" sz="2400" smtClean="0"/>
              <a:t>czynników:</a:t>
            </a: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    - zainteresowania</a:t>
            </a:r>
          </a:p>
          <a:p>
            <a:pPr algn="just">
              <a:buNone/>
            </a:pPr>
            <a:r>
              <a:rPr lang="pl-PL" sz="2400" dirty="0" smtClean="0"/>
              <a:t>    - kompetencje</a:t>
            </a:r>
          </a:p>
          <a:p>
            <a:pPr algn="just">
              <a:buNone/>
            </a:pPr>
            <a:r>
              <a:rPr lang="pl-PL" sz="2400" dirty="0" smtClean="0"/>
              <a:t>    - inteligencja</a:t>
            </a:r>
          </a:p>
          <a:p>
            <a:pPr algn="just">
              <a:buNone/>
            </a:pPr>
            <a:r>
              <a:rPr lang="pl-PL" sz="2400" dirty="0" smtClean="0"/>
              <a:t>    - środowisko</a:t>
            </a:r>
          </a:p>
          <a:p>
            <a:pPr algn="just">
              <a:buNone/>
            </a:pPr>
            <a:r>
              <a:rPr lang="pl-PL" sz="2400" dirty="0" smtClean="0"/>
              <a:t>    - stan zdrowia</a:t>
            </a:r>
          </a:p>
          <a:p>
            <a:pPr algn="just">
              <a:buNone/>
            </a:pPr>
            <a:r>
              <a:rPr lang="pl-PL" sz="2400" dirty="0" smtClean="0"/>
              <a:t>    - charakter</a:t>
            </a:r>
          </a:p>
          <a:p>
            <a:pPr algn="just">
              <a:buNone/>
            </a:pPr>
            <a:r>
              <a:rPr lang="pl-PL" sz="2400" dirty="0" smtClean="0"/>
              <a:t>    - system wartości</a:t>
            </a:r>
          </a:p>
          <a:p>
            <a:pPr algn="just"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8286776" cy="71438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Osobowości zawodowe:</a:t>
            </a:r>
            <a:endParaRPr lang="pl-PL" sz="3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85852" y="1428736"/>
            <a:ext cx="7553348" cy="5000660"/>
          </a:xfrm>
        </p:spPr>
        <p:txBody>
          <a:bodyPr>
            <a:normAutofit/>
          </a:bodyPr>
          <a:lstStyle/>
          <a:p>
            <a:pPr algn="ctr"/>
            <a:endParaRPr lang="pl-PL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14414" y="1142985"/>
          <a:ext cx="7715304" cy="521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672"/>
                <a:gridCol w="4731632"/>
              </a:tblGrid>
              <a:tr h="531882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r>
                        <a:rPr lang="pl-PL" sz="2400" b="1" baseline="0" dirty="0" smtClean="0">
                          <a:solidFill>
                            <a:schemeClr val="tx1"/>
                          </a:solidFill>
                        </a:rPr>
                        <a:t> OSOBOWOŚCI REALISTYCZNY</a:t>
                      </a:r>
                      <a:endParaRPr lang="pl-P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40965"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Preferowane zachowania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posługiwanie</a:t>
                      </a:r>
                      <a:r>
                        <a:rPr lang="pl-PL" baseline="0" dirty="0" smtClean="0"/>
                        <a:t> się rzeczami, narzędziami, maszynami i zwierzętami</a:t>
                      </a:r>
                      <a:endParaRPr lang="pl-PL" dirty="0"/>
                    </a:p>
                  </a:txBody>
                  <a:tcPr/>
                </a:tc>
              </a:tr>
              <a:tr h="640965">
                <a:tc>
                  <a:txBody>
                    <a:bodyPr/>
                    <a:lstStyle/>
                    <a:p>
                      <a:r>
                        <a:rPr lang="pl-PL" b="1" dirty="0" smtClean="0"/>
                        <a:t>Kompetencje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manualne, mechaniczne, rolnicze, elektryczne,</a:t>
                      </a:r>
                      <a:r>
                        <a:rPr lang="pl-PL" baseline="0" dirty="0" smtClean="0"/>
                        <a:t> techniczne</a:t>
                      </a:r>
                      <a:endParaRPr lang="pl-PL" dirty="0"/>
                    </a:p>
                  </a:txBody>
                  <a:tcPr/>
                </a:tc>
              </a:tr>
              <a:tr h="529807">
                <a:tc>
                  <a:txBody>
                    <a:bodyPr/>
                    <a:lstStyle/>
                    <a:p>
                      <a:r>
                        <a:rPr lang="pl-PL" b="1" dirty="0" smtClean="0"/>
                        <a:t>Słabe strony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społeczne, oświatowe</a:t>
                      </a:r>
                      <a:endParaRPr lang="pl-PL" dirty="0"/>
                    </a:p>
                  </a:txBody>
                  <a:tcPr/>
                </a:tc>
              </a:tr>
              <a:tr h="529807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Wizerunek samego siebie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zdolności mechaniczne, sprawność fizyczna</a:t>
                      </a:r>
                      <a:endParaRPr lang="pl-PL" dirty="0"/>
                    </a:p>
                  </a:txBody>
                  <a:tcPr/>
                </a:tc>
              </a:tr>
              <a:tr h="529807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Wartości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pieniądze, władza,</a:t>
                      </a:r>
                      <a:r>
                        <a:rPr lang="pl-PL" baseline="0" dirty="0" smtClean="0"/>
                        <a:t> status</a:t>
                      </a:r>
                      <a:endParaRPr lang="pl-PL" dirty="0"/>
                    </a:p>
                  </a:txBody>
                  <a:tcPr/>
                </a:tc>
              </a:tr>
              <a:tr h="529807">
                <a:tc>
                  <a:txBody>
                    <a:bodyPr/>
                    <a:lstStyle/>
                    <a:p>
                      <a:r>
                        <a:rPr lang="pl-PL" b="1" dirty="0" smtClean="0"/>
                        <a:t>Cechy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nietowarzyski, bezpośredni, uparty, jednostronny</a:t>
                      </a:r>
                      <a:endParaRPr lang="pl-PL" dirty="0"/>
                    </a:p>
                  </a:txBody>
                  <a:tcPr/>
                </a:tc>
              </a:tr>
              <a:tr h="640965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Zainteresowania</a:t>
                      </a:r>
                      <a:r>
                        <a:rPr lang="pl-PL" b="1" baseline="0" dirty="0" smtClean="0"/>
                        <a:t> zawodowe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rośliny i zwierzęta,</a:t>
                      </a:r>
                      <a:r>
                        <a:rPr lang="pl-PL" baseline="0" dirty="0" smtClean="0"/>
                        <a:t>  mechaniczne, ochronne, przemysłowe</a:t>
                      </a:r>
                      <a:endParaRPr lang="pl-PL" dirty="0"/>
                    </a:p>
                  </a:txBody>
                  <a:tcPr/>
                </a:tc>
              </a:tr>
              <a:tr h="640965">
                <a:tc>
                  <a:txBody>
                    <a:bodyPr/>
                    <a:lstStyle/>
                    <a:p>
                      <a:r>
                        <a:rPr lang="pl-PL" b="1" dirty="0" smtClean="0"/>
                        <a:t>Zawody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mechanik, pilot, projektant</a:t>
                      </a:r>
                      <a:r>
                        <a:rPr lang="pl-PL" baseline="0" dirty="0" smtClean="0"/>
                        <a:t> narzędzi, stolarz, grawer, elektryk, optyk, kierowca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408</TotalTime>
  <Words>756</Words>
  <Application>Microsoft Office PowerPoint</Application>
  <PresentationFormat>Pokaz na ekranie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Przesilenie</vt:lpstr>
      <vt:lpstr>MÓJ WYBÓR – MOJA PRZYSZŁOŚĆ</vt:lpstr>
      <vt:lpstr>„Ludzie mający jasne, sprecyzowane i zapisane cele mogą w o wiele krótszym czasie osiągnąć więcej, niż ludzie bez celów są w stanie sobie wyobrazić.”                             Brian Tracy</vt:lpstr>
      <vt:lpstr>Ścieżka edukacyjno-zawodowa  to całokształt zamierzeń dotyczących kształcenia i pracy zawodowej, jakie każda osoba formułuje na danym etapie  swojej kariery. Zamierzenia te mogą posiadać różny stopień konkretyzacji i stanowczości, przybierając formę projektów lub postanowień – decyzji.</vt:lpstr>
      <vt:lpstr>Decyzje edukacyjne:   - wybór typu kształcenia,  - poziomu kształcenia,  - rodzaju drogi edukacyjnej,  - typu szkoły,  - kierunków kształcenia,  - szczegółowych dziedzin wiedzy, które jednostka zamierza poznać w toku edukacji.</vt:lpstr>
      <vt:lpstr>Prezentacja programu PowerPoint</vt:lpstr>
      <vt:lpstr>Czynniki wyboru, czyli co należy brać pod uwagę:</vt:lpstr>
      <vt:lpstr>Wybór zawodu jako decyzja determinująca przyszłość:</vt:lpstr>
      <vt:lpstr>Co warto wiedzieć w kontekście poszukiwania miejsca na rynku pracy?</vt:lpstr>
      <vt:lpstr>Osobowości zawodowe: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Narzędzie do badania typu osobowości zawodowej:  Decyzje o wyborze kierunku kształcenia i planowaniu kariery zawodowej ułatwi Ci test predyspozycji zawodowych, badający indywidualne preferencje i zainteresowania. Znajdziesz go na stronie : www.e-zamek.pl.  </vt:lpstr>
      <vt:lpstr>     Zawody przyszłości:      </vt:lpstr>
      <vt:lpstr>  Portale z ofertami pracy:  www.praca.interia.pl www.praca.gratka.pl www.pracuj.pl www.praca.wp.pl www.gazetapraca.com.pl www.praca.onet.pl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MÓJ WYBÓR – MOJA PRZYSZŁOŚĆ</dc:title>
  <dc:creator>Marlena</dc:creator>
  <cp:lastModifiedBy>Marlena Zarzycka</cp:lastModifiedBy>
  <cp:revision>40</cp:revision>
  <dcterms:created xsi:type="dcterms:W3CDTF">2015-10-08T15:08:23Z</dcterms:created>
  <dcterms:modified xsi:type="dcterms:W3CDTF">2015-10-19T09:19:09Z</dcterms:modified>
</cp:coreProperties>
</file>