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4" r:id="rId1"/>
  </p:sldMasterIdLst>
  <p:notesMasterIdLst>
    <p:notesMasterId r:id="rId23"/>
  </p:notesMasterIdLst>
  <p:sldIdLst>
    <p:sldId id="256" r:id="rId2"/>
    <p:sldId id="261" r:id="rId3"/>
    <p:sldId id="263" r:id="rId4"/>
    <p:sldId id="264" r:id="rId5"/>
    <p:sldId id="262" r:id="rId6"/>
    <p:sldId id="260" r:id="rId7"/>
    <p:sldId id="258" r:id="rId8"/>
    <p:sldId id="265" r:id="rId9"/>
    <p:sldId id="266" r:id="rId10"/>
    <p:sldId id="268" r:id="rId11"/>
    <p:sldId id="259"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9" autoAdjust="0"/>
    <p:restoredTop sz="86475" autoAdjust="0"/>
  </p:normalViewPr>
  <p:slideViewPr>
    <p:cSldViewPr>
      <p:cViewPr varScale="1">
        <p:scale>
          <a:sx n="92" d="100"/>
          <a:sy n="92" d="100"/>
        </p:scale>
        <p:origin x="-1614" y="-102"/>
      </p:cViewPr>
      <p:guideLst>
        <p:guide orient="horz" pos="2160"/>
        <p:guide pos="2880"/>
      </p:guideLst>
    </p:cSldViewPr>
  </p:slideViewPr>
  <p:outlineViewPr>
    <p:cViewPr>
      <p:scale>
        <a:sx n="33" d="100"/>
        <a:sy n="33" d="100"/>
      </p:scale>
      <p:origin x="258" y="5533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0" d="100"/>
          <a:sy n="70" d="100"/>
        </p:scale>
        <p:origin x="-276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3D1D61-D58D-44ED-AED2-7161DBCE9091}" type="datetimeFigureOut">
              <a:rPr lang="pl-PL" smtClean="0"/>
              <a:pPr/>
              <a:t>2016-02-10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093505-9D3F-4681-8A99-04096A427586}" type="slidenum">
              <a:rPr lang="pl-PL" smtClean="0"/>
              <a:pPr/>
              <a:t>‹#›</a:t>
            </a:fld>
            <a:endParaRPr lang="pl-PL"/>
          </a:p>
        </p:txBody>
      </p:sp>
    </p:spTree>
    <p:extLst>
      <p:ext uri="{BB962C8B-B14F-4D97-AF65-F5344CB8AC3E}">
        <p14:creationId xmlns:p14="http://schemas.microsoft.com/office/powerpoint/2010/main" val="67963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EE093505-9D3F-4681-8A99-04096A427586}" type="slidenum">
              <a:rPr lang="pl-PL" smtClean="0"/>
              <a:pPr/>
              <a:t>11</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EF7A6DB8-E460-46B8-8261-28F378616BD4}" type="datetimeFigureOut">
              <a:rPr lang="pl-PL" smtClean="0"/>
              <a:pPr/>
              <a:t>2016-02-10</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FF40CAA3-D1CF-47D9-A216-31D462B4C3DD}"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EF7A6DB8-E460-46B8-8261-28F378616BD4}" type="datetimeFigureOut">
              <a:rPr lang="pl-PL" smtClean="0"/>
              <a:pPr/>
              <a:t>2016-02-10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F40CAA3-D1CF-47D9-A216-31D462B4C3DD}" type="slidenum">
              <a:rPr lang="pl-PL" smtClean="0"/>
              <a:pPr/>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EF7A6DB8-E460-46B8-8261-28F378616BD4}" type="datetimeFigureOut">
              <a:rPr lang="pl-PL" smtClean="0"/>
              <a:pPr/>
              <a:t>2016-02-10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F40CAA3-D1CF-47D9-A216-31D462B4C3DD}" type="slidenum">
              <a:rPr lang="pl-PL" smtClean="0"/>
              <a:pPr/>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EF7A6DB8-E460-46B8-8261-28F378616BD4}" type="datetimeFigureOut">
              <a:rPr lang="pl-PL" smtClean="0"/>
              <a:pPr/>
              <a:t>2016-02-10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F40CAA3-D1CF-47D9-A216-31D462B4C3DD}" type="slidenum">
              <a:rPr lang="pl-PL" smtClean="0"/>
              <a:pPr/>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EF7A6DB8-E460-46B8-8261-28F378616BD4}" type="datetimeFigureOut">
              <a:rPr lang="pl-PL" smtClean="0"/>
              <a:pPr/>
              <a:t>2016-02-10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F40CAA3-D1CF-47D9-A216-31D462B4C3DD}"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EF7A6DB8-E460-46B8-8261-28F378616BD4}" type="datetimeFigureOut">
              <a:rPr lang="pl-PL" smtClean="0"/>
              <a:pPr/>
              <a:t>2016-02-10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F40CAA3-D1CF-47D9-A216-31D462B4C3DD}" type="slidenum">
              <a:rPr lang="pl-PL" smtClean="0"/>
              <a:pPr/>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EF7A6DB8-E460-46B8-8261-28F378616BD4}" type="datetimeFigureOut">
              <a:rPr lang="pl-PL" smtClean="0"/>
              <a:pPr/>
              <a:t>2016-02-10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FF40CAA3-D1CF-47D9-A216-31D462B4C3DD}" type="slidenum">
              <a:rPr lang="pl-PL" smtClean="0"/>
              <a:pPr/>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EF7A6DB8-E460-46B8-8261-28F378616BD4}" type="datetimeFigureOut">
              <a:rPr lang="pl-PL" smtClean="0"/>
              <a:pPr/>
              <a:t>2016-02-10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F40CAA3-D1CF-47D9-A216-31D462B4C3DD}" type="slidenum">
              <a:rPr lang="pl-PL" smtClean="0"/>
              <a:pPr/>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F7A6DB8-E460-46B8-8261-28F378616BD4}" type="datetimeFigureOut">
              <a:rPr lang="pl-PL" smtClean="0"/>
              <a:pPr/>
              <a:t>2016-02-10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FF40CAA3-D1CF-47D9-A216-31D462B4C3DD}" type="slidenum">
              <a:rPr lang="pl-PL" smtClean="0"/>
              <a:pPr/>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EF7A6DB8-E460-46B8-8261-28F378616BD4}" type="datetimeFigureOut">
              <a:rPr lang="pl-PL" smtClean="0"/>
              <a:pPr/>
              <a:t>2016-02-10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F40CAA3-D1CF-47D9-A216-31D462B4C3DD}" type="slidenum">
              <a:rPr lang="pl-PL" smtClean="0"/>
              <a:pPr/>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Prostokąt ze ściętym i zaokrąglonym rogi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ójkąt prostokątny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EF7A6DB8-E460-46B8-8261-28F378616BD4}" type="datetimeFigureOut">
              <a:rPr lang="pl-PL" smtClean="0"/>
              <a:pPr/>
              <a:t>2016-02-10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077200" y="6356350"/>
            <a:ext cx="609600" cy="365125"/>
          </a:xfrm>
        </p:spPr>
        <p:txBody>
          <a:bodyPr/>
          <a:lstStyle/>
          <a:p>
            <a:fld id="{FF40CAA3-D1CF-47D9-A216-31D462B4C3DD}" type="slidenum">
              <a:rPr lang="pl-PL" smtClean="0"/>
              <a:pPr/>
              <a:t>‹#›</a:t>
            </a:fld>
            <a:endParaRPr lang="pl-PL"/>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Dowolny kształt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Dowolny kształt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Dowolny kształt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ymbol zastępczy tytuł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F7A6DB8-E460-46B8-8261-28F378616BD4}" type="datetimeFigureOut">
              <a:rPr lang="pl-PL" smtClean="0"/>
              <a:pPr/>
              <a:t>2016-02-10</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F40CAA3-D1CF-47D9-A216-31D462B4C3DD}" type="slidenum">
              <a:rPr lang="pl-PL" smtClean="0"/>
              <a:pPr/>
              <a:t>‹#›</a:t>
            </a:fld>
            <a:endParaRPr lang="pl-PL"/>
          </a:p>
        </p:txBody>
      </p:sp>
      <p:grpSp>
        <p:nvGrpSpPr>
          <p:cNvPr id="2" name="Grupa 1"/>
          <p:cNvGrpSpPr/>
          <p:nvPr/>
        </p:nvGrpSpPr>
        <p:grpSpPr>
          <a:xfrm>
            <a:off x="-19017" y="202408"/>
            <a:ext cx="9180548" cy="649224"/>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3400" y="692696"/>
            <a:ext cx="7851648" cy="4392488"/>
          </a:xfrm>
        </p:spPr>
        <p:txBody>
          <a:bodyPr>
            <a:noAutofit/>
          </a:bodyPr>
          <a:lstStyle/>
          <a:p>
            <a:pPr algn="ctr"/>
            <a:r>
              <a:rPr lang="pl-PL" sz="6000" i="1" dirty="0" smtClean="0">
                <a:solidFill>
                  <a:schemeClr val="bg1"/>
                </a:solidFill>
                <a:effectLst>
                  <a:outerShdw blurRad="38100" dist="38100" dir="2700000" algn="tl">
                    <a:srgbClr val="000000">
                      <a:alpha val="43137"/>
                    </a:srgbClr>
                  </a:outerShdw>
                </a:effectLst>
              </a:rPr>
              <a:t>JAK POKONAĆ STRES PRZEDMATURALNY?</a:t>
            </a:r>
            <a:br>
              <a:rPr lang="pl-PL" sz="6000" i="1" dirty="0" smtClean="0">
                <a:solidFill>
                  <a:schemeClr val="bg1"/>
                </a:solidFill>
                <a:effectLst>
                  <a:outerShdw blurRad="38100" dist="38100" dir="2700000" algn="tl">
                    <a:srgbClr val="000000">
                      <a:alpha val="43137"/>
                    </a:srgbClr>
                  </a:outerShdw>
                </a:effectLst>
              </a:rPr>
            </a:br>
            <a:endParaRPr lang="pl-PL" sz="6000" i="1" dirty="0">
              <a:solidFill>
                <a:schemeClr val="bg1"/>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5749248"/>
          </a:xfrm>
        </p:spPr>
        <p:txBody>
          <a:bodyPr>
            <a:normAutofit/>
          </a:bodyPr>
          <a:lstStyle/>
          <a:p>
            <a:r>
              <a:rPr lang="pl-PL" sz="4000" dirty="0" smtClean="0"/>
              <a:t/>
            </a:r>
            <a:br>
              <a:rPr lang="pl-PL" sz="4000" dirty="0" smtClean="0"/>
            </a:br>
            <a:r>
              <a:rPr lang="pl-PL" sz="4000" dirty="0" smtClean="0"/>
              <a:t/>
            </a:r>
            <a:br>
              <a:rPr lang="pl-PL" sz="4000" dirty="0" smtClean="0"/>
            </a:br>
            <a:r>
              <a:rPr lang="pl-PL" sz="4000" dirty="0" smtClean="0"/>
              <a:t/>
            </a:r>
            <a:br>
              <a:rPr lang="pl-PL" sz="4000" dirty="0" smtClean="0"/>
            </a:br>
            <a:r>
              <a:rPr lang="pl-PL" sz="4000" dirty="0" smtClean="0"/>
              <a:t/>
            </a:r>
            <a:br>
              <a:rPr lang="pl-PL" sz="4000" dirty="0" smtClean="0"/>
            </a:br>
            <a:r>
              <a:rPr lang="pl-PL" sz="4000" dirty="0" smtClean="0"/>
              <a:t/>
            </a:r>
            <a:br>
              <a:rPr lang="pl-PL" sz="4000" dirty="0" smtClean="0"/>
            </a:br>
            <a:endParaRPr lang="pl-PL" sz="4000" dirty="0"/>
          </a:p>
        </p:txBody>
      </p:sp>
      <p:sp>
        <p:nvSpPr>
          <p:cNvPr id="3" name="Prostokąt 2"/>
          <p:cNvSpPr/>
          <p:nvPr/>
        </p:nvSpPr>
        <p:spPr>
          <a:xfrm>
            <a:off x="539552" y="1556792"/>
            <a:ext cx="8064896" cy="4339650"/>
          </a:xfrm>
          <a:prstGeom prst="rect">
            <a:avLst/>
          </a:prstGeom>
        </p:spPr>
        <p:txBody>
          <a:bodyPr wrap="square">
            <a:spAutoFit/>
          </a:bodyPr>
          <a:lstStyle/>
          <a:p>
            <a:pPr lvl="0" algn="just">
              <a:lnSpc>
                <a:spcPct val="115000"/>
              </a:lnSpc>
              <a:spcAft>
                <a:spcPts val="1000"/>
              </a:spcAft>
            </a:pPr>
            <a:r>
              <a:rPr lang="pl-PL" sz="2000" b="1" dirty="0" smtClean="0">
                <a:solidFill>
                  <a:schemeClr val="tx2"/>
                </a:solidFill>
                <a:latin typeface="Calibri" panose="020F0502020204030204" pitchFamily="34" charset="0"/>
                <a:ea typeface="Times New Roman"/>
                <a:cs typeface="Times New Roman"/>
              </a:rPr>
              <a:t>4. Skoncentruj </a:t>
            </a:r>
            <a:r>
              <a:rPr lang="pl-PL" sz="2000" b="1" dirty="0">
                <a:solidFill>
                  <a:schemeClr val="tx2"/>
                </a:solidFill>
                <a:latin typeface="Calibri" panose="020F0502020204030204" pitchFamily="34" charset="0"/>
                <a:ea typeface="Times New Roman"/>
                <a:cs typeface="Times New Roman"/>
              </a:rPr>
              <a:t>się na zadaniu</a:t>
            </a:r>
            <a:r>
              <a:rPr lang="pl-PL" sz="2000" dirty="0">
                <a:solidFill>
                  <a:schemeClr val="tx2"/>
                </a:solidFill>
                <a:latin typeface="Calibri" panose="020F0502020204030204" pitchFamily="34" charset="0"/>
                <a:ea typeface="Times New Roman"/>
                <a:cs typeface="Times New Roman"/>
              </a:rPr>
              <a:t> - </a:t>
            </a:r>
            <a:r>
              <a:rPr lang="pl-PL" sz="2000" dirty="0" smtClean="0">
                <a:solidFill>
                  <a:schemeClr val="tx2"/>
                </a:solidFill>
                <a:latin typeface="Calibri" panose="020F0502020204030204" pitchFamily="34" charset="0"/>
                <a:ea typeface="Times New Roman"/>
                <a:cs typeface="Times New Roman"/>
              </a:rPr>
              <a:t>egzamin </a:t>
            </a:r>
            <a:r>
              <a:rPr lang="pl-PL" sz="2000" dirty="0">
                <a:solidFill>
                  <a:schemeClr val="tx2"/>
                </a:solidFill>
                <a:latin typeface="Calibri" panose="020F0502020204030204" pitchFamily="34" charset="0"/>
                <a:ea typeface="Times New Roman"/>
                <a:cs typeface="Times New Roman"/>
              </a:rPr>
              <a:t>to sytuacja zadaniowa. Skoncentruj się na tym, co masz do wykonania – na pytaniu, na które odpowiadasz czy na wypowiedzi, którą </a:t>
            </a:r>
            <a:r>
              <a:rPr lang="pl-PL" sz="2000" dirty="0" smtClean="0">
                <a:solidFill>
                  <a:schemeClr val="tx2"/>
                </a:solidFill>
                <a:latin typeface="Calibri" panose="020F0502020204030204" pitchFamily="34" charset="0"/>
                <a:ea typeface="Times New Roman"/>
                <a:cs typeface="Times New Roman"/>
              </a:rPr>
              <a:t>prezentujesz. Trzymaj </a:t>
            </a:r>
            <a:r>
              <a:rPr lang="pl-PL" sz="2000" dirty="0">
                <a:solidFill>
                  <a:schemeClr val="tx2"/>
                </a:solidFill>
                <a:latin typeface="Calibri" panose="020F0502020204030204" pitchFamily="34" charset="0"/>
                <a:ea typeface="Times New Roman"/>
                <a:cs typeface="Times New Roman"/>
              </a:rPr>
              <a:t>w ryzach swoją uwagę. Nie zajmuj się tym, kto jest w komisji, jakie miny mają słuchacze. Bywa, że do głowy cisną nam się myśli o tym, co się stanie, jeśli sobie nie poradzimy i jak na taką porażkę zareagują inne osoby. Inwestowanie uwagi w te rozważania na pewno Ci nie pomoże. </a:t>
            </a:r>
            <a:r>
              <a:rPr lang="pl-PL" sz="2000" dirty="0" smtClean="0">
                <a:solidFill>
                  <a:schemeClr val="tx2"/>
                </a:solidFill>
                <a:latin typeface="Calibri" panose="020F0502020204030204" pitchFamily="34" charset="0"/>
                <a:ea typeface="Times New Roman"/>
                <a:cs typeface="Times New Roman"/>
              </a:rPr>
              <a:t>Koncentracja na </a:t>
            </a:r>
            <a:r>
              <a:rPr lang="pl-PL" sz="2000" dirty="0">
                <a:solidFill>
                  <a:schemeClr val="tx2"/>
                </a:solidFill>
                <a:latin typeface="Calibri" panose="020F0502020204030204" pitchFamily="34" charset="0"/>
                <a:ea typeface="Times New Roman"/>
                <a:cs typeface="Times New Roman"/>
              </a:rPr>
              <a:t>zadaniu sprawi, że Twój umysł przeznaczy maksymalną ilość energii na pracę nad zagadnieniami bezpośrednio związanymi z tematem egzaminu.</a:t>
            </a:r>
            <a:r>
              <a:rPr lang="pl-PL" sz="2000" dirty="0">
                <a:solidFill>
                  <a:schemeClr val="tx2"/>
                </a:solidFill>
                <a:latin typeface="Calibri" panose="020F0502020204030204" pitchFamily="34" charset="0"/>
                <a:ea typeface="Calibri"/>
                <a:cs typeface="Times New Roman"/>
              </a:rPr>
              <a:t> </a:t>
            </a:r>
            <a:r>
              <a:rPr lang="pl-PL" sz="2000" dirty="0">
                <a:solidFill>
                  <a:schemeClr val="tx2"/>
                </a:solidFill>
                <a:latin typeface="Calibri" panose="020F0502020204030204" pitchFamily="34" charset="0"/>
                <a:ea typeface="Times New Roman"/>
                <a:cs typeface="Times New Roman"/>
              </a:rPr>
              <a:t>Bądź wobec siebie wyrozumiały. Jeśli w trakcie egzaminu zdarzy Ci się zająknąć, pomylić daty czy zapomnieć języka, przejdź do dalszego ciągu wypowiedzi. Głowa do </a:t>
            </a:r>
            <a:r>
              <a:rPr lang="pl-PL" sz="2000" dirty="0" smtClean="0">
                <a:solidFill>
                  <a:schemeClr val="tx2"/>
                </a:solidFill>
                <a:latin typeface="Calibri" panose="020F0502020204030204" pitchFamily="34" charset="0"/>
                <a:ea typeface="Times New Roman"/>
                <a:cs typeface="Times New Roman"/>
              </a:rPr>
              <a:t>góry </a:t>
            </a:r>
            <a:r>
              <a:rPr lang="pl-PL" sz="2000" dirty="0">
                <a:solidFill>
                  <a:schemeClr val="tx2"/>
                </a:solidFill>
                <a:latin typeface="Calibri" panose="020F0502020204030204" pitchFamily="34" charset="0"/>
                <a:ea typeface="Times New Roman"/>
                <a:cs typeface="Times New Roman"/>
              </a:rPr>
              <a:t>i powodzenia!</a:t>
            </a:r>
            <a:endParaRPr lang="pl-PL" sz="2000" dirty="0">
              <a:solidFill>
                <a:schemeClr val="tx2"/>
              </a:solidFill>
              <a:effectLst/>
              <a:latin typeface="Calibri" panose="020F0502020204030204" pitchFamily="34" charset="0"/>
              <a:ea typeface="Calibri"/>
              <a:cs typeface="Times New Roman"/>
            </a:endParaRPr>
          </a:p>
        </p:txBody>
      </p:sp>
    </p:spTree>
    <p:extLst>
      <p:ext uri="{BB962C8B-B14F-4D97-AF65-F5344CB8AC3E}">
        <p14:creationId xmlns:p14="http://schemas.microsoft.com/office/powerpoint/2010/main" val="13531604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pPr marL="0" lvl="0" indent="0" algn="just">
              <a:lnSpc>
                <a:spcPct val="115000"/>
              </a:lnSpc>
              <a:spcAft>
                <a:spcPts val="1000"/>
              </a:spcAft>
              <a:buNone/>
            </a:pPr>
            <a:r>
              <a:rPr lang="pl-PL" sz="2400" b="1" dirty="0" smtClean="0">
                <a:solidFill>
                  <a:schemeClr val="tx2"/>
                </a:solidFill>
                <a:latin typeface="Calibri" panose="020F0502020204030204" pitchFamily="34" charset="0"/>
                <a:ea typeface="Times New Roman"/>
                <a:cs typeface="Times New Roman"/>
              </a:rPr>
              <a:t>5. Odpocznij </a:t>
            </a:r>
            <a:r>
              <a:rPr lang="pl-PL" sz="2400" b="1" dirty="0">
                <a:solidFill>
                  <a:schemeClr val="tx2"/>
                </a:solidFill>
                <a:latin typeface="Calibri" panose="020F0502020204030204" pitchFamily="34" charset="0"/>
                <a:ea typeface="Times New Roman"/>
                <a:cs typeface="Times New Roman"/>
              </a:rPr>
              <a:t>-</a:t>
            </a:r>
            <a:r>
              <a:rPr lang="pl-PL" sz="2400" dirty="0">
                <a:solidFill>
                  <a:schemeClr val="tx2"/>
                </a:solidFill>
                <a:latin typeface="Calibri" panose="020F0502020204030204" pitchFamily="34" charset="0"/>
                <a:ea typeface="Times New Roman"/>
                <a:cs typeface="Times New Roman"/>
              </a:rPr>
              <a:t> </a:t>
            </a:r>
            <a:r>
              <a:rPr lang="pl-PL" sz="2400" dirty="0" smtClean="0">
                <a:solidFill>
                  <a:schemeClr val="tx2"/>
                </a:solidFill>
                <a:latin typeface="Calibri" panose="020F0502020204030204" pitchFamily="34" charset="0"/>
                <a:ea typeface="Times New Roman"/>
                <a:cs typeface="Times New Roman"/>
              </a:rPr>
              <a:t>dzień </a:t>
            </a:r>
            <a:r>
              <a:rPr lang="pl-PL" sz="2400" dirty="0">
                <a:solidFill>
                  <a:schemeClr val="tx2"/>
                </a:solidFill>
                <a:latin typeface="Calibri" panose="020F0502020204030204" pitchFamily="34" charset="0"/>
                <a:ea typeface="Times New Roman"/>
                <a:cs typeface="Times New Roman"/>
              </a:rPr>
              <a:t>przed egzaminem wyśpij się, pójdź na spacer, posłuchaj ulubionej muzyki, ale nie powtarzaj już i nie ćwicz materiału. Ważne, aby w tym ważnym dniu być wypoczętym, dotlenionym i w dobrym humorze. Pozytywny nastrój powoduje, że umysł pracuje wydajniej – sprawniej działa pamięć, łatwiej kierować uwagą. Przed wejściem na egzamin stań przy otwartym oknie, zamknij oczy i weź kilka głębokich wdechów.</a:t>
            </a:r>
            <a:endParaRPr lang="pl-PL" sz="2400" dirty="0">
              <a:solidFill>
                <a:schemeClr val="tx2"/>
              </a:solidFill>
              <a:latin typeface="Calibri" panose="020F0502020204030204" pitchFamily="34" charset="0"/>
              <a:ea typeface="Calibri"/>
              <a:cs typeface="Times New Roman"/>
            </a:endParaRPr>
          </a:p>
          <a:p>
            <a:pPr>
              <a:lnSpc>
                <a:spcPct val="150000"/>
              </a:lnSpc>
              <a:buNone/>
            </a:pPr>
            <a:endParaRPr lang="pl-PL" sz="2400" dirty="0">
              <a:solidFill>
                <a:srgbClr val="0070C0"/>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67544" y="128819"/>
            <a:ext cx="8305800" cy="6540541"/>
          </a:xfrm>
        </p:spPr>
        <p:txBody>
          <a:bodyPr>
            <a:normAutofit/>
          </a:bodyPr>
          <a:lstStyle/>
          <a:p>
            <a:r>
              <a:rPr lang="pl-PL" sz="2400" b="1" dirty="0" smtClean="0"/>
              <a:t/>
            </a:r>
            <a:br>
              <a:rPr lang="pl-PL" sz="2400" b="1" dirty="0" smtClean="0"/>
            </a:br>
            <a:r>
              <a:rPr lang="pl-PL" sz="2400" b="1" dirty="0" smtClean="0"/>
              <a:t/>
            </a:r>
            <a:br>
              <a:rPr lang="pl-PL" sz="2400" b="1" dirty="0" smtClean="0"/>
            </a:br>
            <a:r>
              <a:rPr lang="pl-PL" sz="2400" b="1" dirty="0" smtClean="0"/>
              <a:t/>
            </a:r>
            <a:br>
              <a:rPr lang="pl-PL" sz="2400" b="1" dirty="0" smtClean="0"/>
            </a:br>
            <a:endParaRPr lang="pl-PL" dirty="0"/>
          </a:p>
        </p:txBody>
      </p:sp>
      <p:sp>
        <p:nvSpPr>
          <p:cNvPr id="2" name="Prostokąt 1"/>
          <p:cNvSpPr/>
          <p:nvPr/>
        </p:nvSpPr>
        <p:spPr>
          <a:xfrm>
            <a:off x="251520" y="2132856"/>
            <a:ext cx="8568952" cy="4247317"/>
          </a:xfrm>
          <a:prstGeom prst="rect">
            <a:avLst/>
          </a:prstGeom>
        </p:spPr>
        <p:txBody>
          <a:bodyPr wrap="square">
            <a:spAutoFit/>
          </a:bodyPr>
          <a:lstStyle/>
          <a:p>
            <a:pPr algn="ctr"/>
            <a:r>
              <a:rPr lang="pl-PL" sz="3600" b="1" i="1" dirty="0" smtClean="0">
                <a:solidFill>
                  <a:schemeClr val="tx2"/>
                </a:solidFill>
                <a:latin typeface="Calibri" panose="020F0502020204030204" pitchFamily="34" charset="0"/>
                <a:ea typeface="Times New Roman"/>
              </a:rPr>
              <a:t>OTO KILKA SKUTECZNYCH METOD NA TO, ABY PRZEJĄĆ WŁADZĘ NAD STRESEM, ODPRĘŻYĆ SIĘ, ZRELAKSOWAĆ I NABRAĆ SIŁ</a:t>
            </a:r>
          </a:p>
          <a:p>
            <a:pPr algn="ctr"/>
            <a:endParaRPr lang="pl-PL" b="1" dirty="0">
              <a:latin typeface="Times New Roman"/>
              <a:ea typeface="Times New Roman"/>
            </a:endParaRPr>
          </a:p>
          <a:p>
            <a:pPr algn="ctr"/>
            <a:endParaRPr lang="pl-PL" b="1" dirty="0" smtClean="0">
              <a:latin typeface="Times New Roman"/>
              <a:ea typeface="Times New Roman"/>
            </a:endParaRPr>
          </a:p>
          <a:p>
            <a:pPr algn="ctr"/>
            <a:endParaRPr lang="pl-PL" b="1" dirty="0" smtClean="0">
              <a:latin typeface="Times New Roman"/>
            </a:endParaRPr>
          </a:p>
          <a:p>
            <a:endParaRPr lang="pl-PL" dirty="0">
              <a:latin typeface="Times New Roman"/>
            </a:endParaRPr>
          </a:p>
          <a:p>
            <a:endParaRPr lang="pl-PL" dirty="0" smtClean="0">
              <a:latin typeface="Times New Roman"/>
            </a:endParaRPr>
          </a:p>
          <a:p>
            <a:endParaRPr lang="pl-PL" dirty="0">
              <a:latin typeface="Times New Roman"/>
            </a:endParaRPr>
          </a:p>
          <a:p>
            <a:endParaRPr lang="pl-PL" dirty="0" smtClean="0">
              <a:latin typeface="Times New Roman"/>
            </a:endParaRPr>
          </a:p>
          <a:p>
            <a:endParaRPr lang="pl-PL" dirty="0">
              <a:latin typeface="Times New Roman"/>
            </a:endParaRPr>
          </a:p>
          <a:p>
            <a:endParaRPr lang="pl-PL"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5605232"/>
          </a:xfrm>
        </p:spPr>
        <p:txBody>
          <a:bodyPr>
            <a:normAutofit/>
          </a:bodyPr>
          <a:lstStyle/>
          <a:p>
            <a:r>
              <a:rPr lang="pl-PL" sz="2000" dirty="0" smtClean="0">
                <a:solidFill>
                  <a:srgbClr val="04617B"/>
                </a:solidFill>
              </a:rPr>
              <a:t/>
            </a:r>
            <a:br>
              <a:rPr lang="pl-PL" sz="2000" dirty="0" smtClean="0">
                <a:solidFill>
                  <a:srgbClr val="04617B"/>
                </a:solidFill>
              </a:rPr>
            </a:br>
            <a:r>
              <a:rPr lang="pl-PL" sz="2000" dirty="0">
                <a:solidFill>
                  <a:srgbClr val="04617B"/>
                </a:solidFill>
              </a:rPr>
              <a:t/>
            </a:r>
            <a:br>
              <a:rPr lang="pl-PL" sz="2000" dirty="0">
                <a:solidFill>
                  <a:srgbClr val="04617B"/>
                </a:solidFill>
              </a:rPr>
            </a:br>
            <a:r>
              <a:rPr lang="pl-PL" sz="2000" dirty="0" smtClean="0">
                <a:solidFill>
                  <a:srgbClr val="04617B"/>
                </a:solidFill>
              </a:rPr>
              <a:t/>
            </a:r>
            <a:br>
              <a:rPr lang="pl-PL" sz="2000" dirty="0" smtClean="0">
                <a:solidFill>
                  <a:srgbClr val="04617B"/>
                </a:solidFill>
              </a:rPr>
            </a:br>
            <a:endParaRPr lang="pl-PL" dirty="0"/>
          </a:p>
        </p:txBody>
      </p:sp>
      <p:sp>
        <p:nvSpPr>
          <p:cNvPr id="3" name="Prostokąt 2"/>
          <p:cNvSpPr/>
          <p:nvPr/>
        </p:nvSpPr>
        <p:spPr>
          <a:xfrm>
            <a:off x="476478" y="1268760"/>
            <a:ext cx="8208912" cy="4458656"/>
          </a:xfrm>
          <a:prstGeom prst="rect">
            <a:avLst/>
          </a:prstGeom>
        </p:spPr>
        <p:txBody>
          <a:bodyPr wrap="square">
            <a:spAutoFit/>
          </a:bodyPr>
          <a:lstStyle/>
          <a:p>
            <a:pPr lvl="0" algn="ctr">
              <a:lnSpc>
                <a:spcPts val="1560"/>
              </a:lnSpc>
              <a:spcAft>
                <a:spcPts val="1000"/>
              </a:spcAft>
              <a:buSzPts val="1000"/>
              <a:tabLst>
                <a:tab pos="457200" algn="l"/>
              </a:tabLst>
            </a:pPr>
            <a:r>
              <a:rPr lang="pl-PL" sz="2000" b="1" i="1" dirty="0">
                <a:solidFill>
                  <a:schemeClr val="tx2"/>
                </a:solidFill>
                <a:latin typeface="Calibri" panose="020F0502020204030204" pitchFamily="34" charset="0"/>
                <a:ea typeface="Times New Roman"/>
                <a:cs typeface="Times New Roman"/>
              </a:rPr>
              <a:t>GŁĘBOKIE </a:t>
            </a:r>
            <a:r>
              <a:rPr lang="pl-PL" sz="2000" b="1" i="1" dirty="0" smtClean="0">
                <a:solidFill>
                  <a:schemeClr val="tx2"/>
                </a:solidFill>
                <a:latin typeface="Calibri" panose="020F0502020204030204" pitchFamily="34" charset="0"/>
                <a:ea typeface="Times New Roman"/>
                <a:cs typeface="Times New Roman"/>
              </a:rPr>
              <a:t>ODDYCHANIE</a:t>
            </a:r>
          </a:p>
          <a:p>
            <a:pPr lvl="0" algn="ctr">
              <a:lnSpc>
                <a:spcPts val="1560"/>
              </a:lnSpc>
              <a:spcAft>
                <a:spcPts val="1000"/>
              </a:spcAft>
              <a:buSzPts val="1000"/>
              <a:tabLst>
                <a:tab pos="457200" algn="l"/>
              </a:tabLst>
            </a:pPr>
            <a:endParaRPr lang="pl-PL" sz="2000" b="1" dirty="0">
              <a:solidFill>
                <a:schemeClr val="tx2"/>
              </a:solidFill>
              <a:latin typeface="Calibri" panose="020F0502020204030204" pitchFamily="34" charset="0"/>
              <a:ea typeface="Calibri"/>
              <a:cs typeface="Times New Roman"/>
            </a:endParaRPr>
          </a:p>
          <a:p>
            <a:pPr indent="476250" algn="just">
              <a:lnSpc>
                <a:spcPts val="1560"/>
              </a:lnSpc>
              <a:spcAft>
                <a:spcPts val="1000"/>
              </a:spcAft>
            </a:pPr>
            <a:r>
              <a:rPr lang="pl-PL" sz="1600" b="1" dirty="0">
                <a:solidFill>
                  <a:schemeClr val="tx2"/>
                </a:solidFill>
                <a:latin typeface="Calibri" panose="020F0502020204030204" pitchFamily="34" charset="0"/>
                <a:ea typeface="Times New Roman"/>
                <a:cs typeface="Times New Roman"/>
              </a:rPr>
              <a:t>Jest idealnym sposobem relaksacji i koordynacji całego ciała. Dodatkowo oczyszcza organizm poprzez wspieranie działania układu limfatycznego. Na czym polega? Oto kilka kroków:</a:t>
            </a:r>
            <a:endParaRPr lang="pl-PL" sz="1600" b="1" dirty="0">
              <a:solidFill>
                <a:schemeClr val="tx2"/>
              </a:solidFill>
              <a:latin typeface="Calibri" panose="020F0502020204030204" pitchFamily="34" charset="0"/>
              <a:ea typeface="Calibri"/>
              <a:cs typeface="Times New Roman"/>
            </a:endParaRPr>
          </a:p>
          <a:p>
            <a:pPr marL="342900" lvl="0" indent="-342900" algn="just">
              <a:lnSpc>
                <a:spcPct val="115000"/>
              </a:lnSpc>
              <a:spcAft>
                <a:spcPts val="1000"/>
              </a:spcAft>
              <a:tabLst>
                <a:tab pos="457200" algn="l"/>
              </a:tabLst>
            </a:pPr>
            <a:r>
              <a:rPr lang="pl-PL" sz="1600" b="1" dirty="0" smtClean="0">
                <a:solidFill>
                  <a:schemeClr val="tx2"/>
                </a:solidFill>
                <a:latin typeface="Calibri" panose="020F0502020204030204" pitchFamily="34" charset="0"/>
                <a:ea typeface="Times New Roman"/>
                <a:cs typeface="Times New Roman"/>
              </a:rPr>
              <a:t>1. Połóż </a:t>
            </a:r>
            <a:r>
              <a:rPr lang="pl-PL" sz="1600" b="1" dirty="0">
                <a:solidFill>
                  <a:schemeClr val="tx2"/>
                </a:solidFill>
                <a:latin typeface="Calibri" panose="020F0502020204030204" pitchFamily="34" charset="0"/>
                <a:ea typeface="Times New Roman"/>
                <a:cs typeface="Times New Roman"/>
              </a:rPr>
              <a:t>się na plecach i spróbuj się zrelaksować;</a:t>
            </a:r>
            <a:endParaRPr lang="pl-PL" sz="1600" b="1" dirty="0">
              <a:solidFill>
                <a:schemeClr val="tx2"/>
              </a:solidFill>
              <a:latin typeface="Calibri" panose="020F0502020204030204" pitchFamily="34" charset="0"/>
              <a:ea typeface="Calibri"/>
              <a:cs typeface="Times New Roman"/>
            </a:endParaRPr>
          </a:p>
          <a:p>
            <a:pPr marL="342900" lvl="0" indent="-342900" algn="just">
              <a:lnSpc>
                <a:spcPct val="115000"/>
              </a:lnSpc>
              <a:spcAft>
                <a:spcPts val="1000"/>
              </a:spcAft>
              <a:tabLst>
                <a:tab pos="457200" algn="l"/>
              </a:tabLst>
            </a:pPr>
            <a:r>
              <a:rPr lang="pl-PL" sz="1600" b="1" dirty="0" smtClean="0">
                <a:solidFill>
                  <a:schemeClr val="tx2"/>
                </a:solidFill>
                <a:latin typeface="Calibri" panose="020F0502020204030204" pitchFamily="34" charset="0"/>
                <a:ea typeface="Times New Roman"/>
                <a:cs typeface="Times New Roman"/>
              </a:rPr>
              <a:t>2. Zacznij </a:t>
            </a:r>
            <a:r>
              <a:rPr lang="pl-PL" sz="1600" b="1" dirty="0">
                <a:solidFill>
                  <a:schemeClr val="tx2"/>
                </a:solidFill>
                <a:latin typeface="Calibri" panose="020F0502020204030204" pitchFamily="34" charset="0"/>
                <a:ea typeface="Times New Roman"/>
                <a:cs typeface="Times New Roman"/>
              </a:rPr>
              <a:t>wdychać powietrze nosem – rób to bardzo powoli przez około 8–10 sekund;</a:t>
            </a:r>
            <a:endParaRPr lang="pl-PL" sz="1600" b="1" dirty="0">
              <a:solidFill>
                <a:schemeClr val="tx2"/>
              </a:solidFill>
              <a:latin typeface="Calibri" panose="020F0502020204030204" pitchFamily="34" charset="0"/>
              <a:ea typeface="Calibri"/>
              <a:cs typeface="Times New Roman"/>
            </a:endParaRPr>
          </a:p>
          <a:p>
            <a:pPr marL="342900" lvl="0" indent="-342900" algn="just">
              <a:lnSpc>
                <a:spcPct val="115000"/>
              </a:lnSpc>
              <a:spcAft>
                <a:spcPts val="1000"/>
              </a:spcAft>
              <a:tabLst>
                <a:tab pos="457200" algn="l"/>
              </a:tabLst>
            </a:pPr>
            <a:r>
              <a:rPr lang="pl-PL" sz="1600" b="1" dirty="0" smtClean="0">
                <a:solidFill>
                  <a:schemeClr val="tx2"/>
                </a:solidFill>
                <a:latin typeface="Calibri" panose="020F0502020204030204" pitchFamily="34" charset="0"/>
                <a:ea typeface="Times New Roman"/>
                <a:cs typeface="Times New Roman"/>
              </a:rPr>
              <a:t>3. Następnie </a:t>
            </a:r>
            <a:r>
              <a:rPr lang="pl-PL" sz="1600" b="1" dirty="0">
                <a:solidFill>
                  <a:schemeClr val="tx2"/>
                </a:solidFill>
                <a:latin typeface="Calibri" panose="020F0502020204030204" pitchFamily="34" charset="0"/>
                <a:ea typeface="Times New Roman"/>
                <a:cs typeface="Times New Roman"/>
              </a:rPr>
              <a:t>wstrzymaj oddech na 1-2 sekundy;</a:t>
            </a:r>
            <a:endParaRPr lang="pl-PL" sz="1600" b="1" dirty="0">
              <a:solidFill>
                <a:schemeClr val="tx2"/>
              </a:solidFill>
              <a:latin typeface="Calibri" panose="020F0502020204030204" pitchFamily="34" charset="0"/>
              <a:ea typeface="Calibri"/>
              <a:cs typeface="Times New Roman"/>
            </a:endParaRPr>
          </a:p>
          <a:p>
            <a:pPr marL="342900" lvl="0" indent="-342900" algn="just">
              <a:lnSpc>
                <a:spcPct val="115000"/>
              </a:lnSpc>
              <a:spcAft>
                <a:spcPts val="1000"/>
              </a:spcAft>
              <a:tabLst>
                <a:tab pos="457200" algn="l"/>
              </a:tabLst>
            </a:pPr>
            <a:r>
              <a:rPr lang="pl-PL" sz="1600" b="1" dirty="0" smtClean="0">
                <a:solidFill>
                  <a:schemeClr val="tx2"/>
                </a:solidFill>
                <a:latin typeface="Calibri" panose="020F0502020204030204" pitchFamily="34" charset="0"/>
                <a:ea typeface="Times New Roman"/>
                <a:cs typeface="Times New Roman"/>
              </a:rPr>
              <a:t>4. Teraz </a:t>
            </a:r>
            <a:r>
              <a:rPr lang="pl-PL" sz="1600" b="1" dirty="0">
                <a:solidFill>
                  <a:schemeClr val="tx2"/>
                </a:solidFill>
                <a:latin typeface="Calibri" panose="020F0502020204030204" pitchFamily="34" charset="0"/>
                <a:ea typeface="Times New Roman"/>
                <a:cs typeface="Times New Roman"/>
              </a:rPr>
              <a:t>pozwól powietrzu swobodnie wydostać się z płuc – to zrelaksuje mięśnie Twojej klatki piersiowej;</a:t>
            </a:r>
            <a:endParaRPr lang="pl-PL" sz="1600" b="1" dirty="0">
              <a:solidFill>
                <a:schemeClr val="tx2"/>
              </a:solidFill>
              <a:latin typeface="Calibri" panose="020F0502020204030204" pitchFamily="34" charset="0"/>
              <a:ea typeface="Calibri"/>
              <a:cs typeface="Times New Roman"/>
            </a:endParaRPr>
          </a:p>
          <a:p>
            <a:pPr marL="342900" lvl="0" indent="-342900" algn="just">
              <a:lnSpc>
                <a:spcPct val="115000"/>
              </a:lnSpc>
              <a:spcAft>
                <a:spcPts val="1000"/>
              </a:spcAft>
              <a:tabLst>
                <a:tab pos="457200" algn="l"/>
              </a:tabLst>
            </a:pPr>
            <a:r>
              <a:rPr lang="pl-PL" sz="1600" b="1" dirty="0" smtClean="0">
                <a:solidFill>
                  <a:schemeClr val="tx2"/>
                </a:solidFill>
                <a:latin typeface="Calibri" panose="020F0502020204030204" pitchFamily="34" charset="0"/>
                <a:ea typeface="Times New Roman"/>
                <a:cs typeface="Times New Roman"/>
              </a:rPr>
              <a:t>5. Odczekaj </a:t>
            </a:r>
            <a:r>
              <a:rPr lang="pl-PL" sz="1600" b="1" dirty="0">
                <a:solidFill>
                  <a:schemeClr val="tx2"/>
                </a:solidFill>
                <a:latin typeface="Calibri" panose="020F0502020204030204" pitchFamily="34" charset="0"/>
                <a:ea typeface="Times New Roman"/>
                <a:cs typeface="Times New Roman"/>
              </a:rPr>
              <a:t>kilka sekund i powtórz cały cykl;</a:t>
            </a:r>
            <a:endParaRPr lang="pl-PL" sz="1600" b="1" dirty="0">
              <a:solidFill>
                <a:schemeClr val="tx2"/>
              </a:solidFill>
              <a:latin typeface="Calibri" panose="020F0502020204030204" pitchFamily="34" charset="0"/>
              <a:ea typeface="Calibri"/>
              <a:cs typeface="Times New Roman"/>
            </a:endParaRPr>
          </a:p>
          <a:p>
            <a:pPr indent="476250" algn="just">
              <a:lnSpc>
                <a:spcPts val="1560"/>
              </a:lnSpc>
              <a:spcAft>
                <a:spcPts val="1000"/>
              </a:spcAft>
            </a:pPr>
            <a:r>
              <a:rPr lang="pl-PL" sz="1600" b="1" dirty="0">
                <a:solidFill>
                  <a:schemeClr val="tx2"/>
                </a:solidFill>
                <a:latin typeface="Calibri" panose="020F0502020204030204" pitchFamily="34" charset="0"/>
                <a:ea typeface="Times New Roman"/>
                <a:cs typeface="Times New Roman"/>
              </a:rPr>
              <a:t>Aby móc się w pełni zrelaksować, możesz pomóc sobie wyobraźnią. Wyobraź sobie, że jesteś w jakimś cichym, spokojnym miejscu, w przyjemnej sytuacji. Jedynym ograniczeniem niech będzie Twoja fantazja.</a:t>
            </a:r>
            <a:endParaRPr lang="pl-PL" sz="1600" b="1" dirty="0">
              <a:solidFill>
                <a:schemeClr val="tx2"/>
              </a:solidFill>
              <a:effectLst/>
              <a:latin typeface="Calibri" panose="020F0502020204030204" pitchFamily="34" charset="0"/>
              <a:ea typeface="Calibri"/>
              <a:cs typeface="Times New Roman"/>
            </a:endParaRPr>
          </a:p>
        </p:txBody>
      </p:sp>
    </p:spTree>
    <p:extLst>
      <p:ext uri="{BB962C8B-B14F-4D97-AF65-F5344CB8AC3E}">
        <p14:creationId xmlns:p14="http://schemas.microsoft.com/office/powerpoint/2010/main" val="31112847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5533224"/>
          </a:xfrm>
        </p:spPr>
        <p:txBody>
          <a:bodyPr>
            <a:normAutofit/>
          </a:bodyPr>
          <a:lstStyle/>
          <a:p>
            <a:pPr indent="476250">
              <a:lnSpc>
                <a:spcPts val="1560"/>
              </a:lnSpc>
              <a:spcAft>
                <a:spcPts val="1000"/>
              </a:spcAft>
            </a:pPr>
            <a:r>
              <a:rPr lang="pl-PL" sz="1600" b="1" i="1" dirty="0" smtClean="0">
                <a:latin typeface="Calibri" panose="020F0502020204030204" pitchFamily="34" charset="0"/>
              </a:rPr>
              <a:t>                                </a:t>
            </a:r>
            <a:r>
              <a:rPr lang="pl-PL" sz="2000" b="1" i="1" dirty="0" smtClean="0">
                <a:latin typeface="Calibri" panose="020F0502020204030204" pitchFamily="34" charset="0"/>
              </a:rPr>
              <a:t> MEDYTACJA SWOBODNEGO ODDECHU</a:t>
            </a:r>
            <a:r>
              <a:rPr lang="pl-PL" sz="1600" b="1" i="1" dirty="0" smtClean="0">
                <a:latin typeface="Calibri" panose="020F0502020204030204" pitchFamily="34" charset="0"/>
              </a:rPr>
              <a:t/>
            </a:r>
            <a:br>
              <a:rPr lang="pl-PL" sz="1600" b="1" i="1" dirty="0" smtClean="0">
                <a:latin typeface="Calibri" panose="020F0502020204030204" pitchFamily="34" charset="0"/>
              </a:rPr>
            </a:br>
            <a:r>
              <a:rPr lang="pl-PL" sz="1600" b="1" dirty="0" smtClean="0">
                <a:latin typeface="Calibri" panose="020F0502020204030204" pitchFamily="34" charset="0"/>
              </a:rPr>
              <a:t/>
            </a:r>
            <a:br>
              <a:rPr lang="pl-PL" sz="1600" b="1" dirty="0" smtClean="0">
                <a:latin typeface="Calibri" panose="020F0502020204030204" pitchFamily="34" charset="0"/>
              </a:rPr>
            </a:br>
            <a:r>
              <a:rPr lang="pl-PL" sz="1600" b="1" dirty="0">
                <a:latin typeface="Calibri" panose="020F0502020204030204" pitchFamily="34" charset="0"/>
              </a:rPr>
              <a:t/>
            </a:r>
            <a:br>
              <a:rPr lang="pl-PL" sz="1600" b="1" dirty="0">
                <a:latin typeface="Calibri" panose="020F0502020204030204" pitchFamily="34" charset="0"/>
              </a:rPr>
            </a:br>
            <a:r>
              <a:rPr lang="pl-PL" sz="1600" b="1" dirty="0" smtClean="0">
                <a:latin typeface="Calibri" panose="020F0502020204030204" pitchFamily="34" charset="0"/>
              </a:rPr>
              <a:t>1. </a:t>
            </a:r>
            <a:r>
              <a:rPr lang="pl-PL" sz="1600" b="1" dirty="0" smtClean="0">
                <a:latin typeface="Calibri" panose="020F0502020204030204" pitchFamily="34" charset="0"/>
                <a:ea typeface="Times New Roman"/>
                <a:cs typeface="Times New Roman"/>
              </a:rPr>
              <a:t>Usiądź </a:t>
            </a:r>
            <a:r>
              <a:rPr lang="pl-PL" sz="1600" b="1" dirty="0">
                <a:latin typeface="Calibri" panose="020F0502020204030204" pitchFamily="34" charset="0"/>
                <a:ea typeface="Times New Roman"/>
                <a:cs typeface="Times New Roman"/>
              </a:rPr>
              <a:t>wygodnie, ręce ułóż wzdłuż ciała lub na kolanach</a:t>
            </a:r>
            <a:r>
              <a:rPr lang="pl-PL" sz="1600" b="1" dirty="0" smtClean="0">
                <a:latin typeface="Calibri" panose="020F0502020204030204" pitchFamily="34" charset="0"/>
                <a:ea typeface="Times New Roman"/>
                <a:cs typeface="Times New Roman"/>
              </a:rPr>
              <a:t>;</a:t>
            </a:r>
            <a:br>
              <a:rPr lang="pl-PL" sz="1600" b="1" dirty="0" smtClean="0">
                <a:latin typeface="Calibri" panose="020F0502020204030204" pitchFamily="34" charset="0"/>
                <a:ea typeface="Times New Roman"/>
                <a:cs typeface="Times New Roman"/>
              </a:rPr>
            </a:br>
            <a:r>
              <a:rPr lang="pl-PL" sz="1600" b="1" dirty="0">
                <a:latin typeface="Calibri" panose="020F0502020204030204" pitchFamily="34" charset="0"/>
                <a:ea typeface="Calibri"/>
                <a:cs typeface="Times New Roman"/>
              </a:rPr>
              <a:t/>
            </a:r>
            <a:br>
              <a:rPr lang="pl-PL" sz="1600" b="1" dirty="0">
                <a:latin typeface="Calibri" panose="020F0502020204030204" pitchFamily="34" charset="0"/>
                <a:ea typeface="Calibri"/>
                <a:cs typeface="Times New Roman"/>
              </a:rPr>
            </a:br>
            <a:r>
              <a:rPr lang="pl-PL" sz="1600" b="1" dirty="0" smtClean="0">
                <a:latin typeface="Calibri" panose="020F0502020204030204" pitchFamily="34" charset="0"/>
                <a:ea typeface="Calibri"/>
                <a:cs typeface="Times New Roman"/>
              </a:rPr>
              <a:t>2. </a:t>
            </a:r>
            <a:r>
              <a:rPr lang="pl-PL" sz="1600" b="1" dirty="0" smtClean="0">
                <a:latin typeface="Calibri" panose="020F0502020204030204" pitchFamily="34" charset="0"/>
                <a:ea typeface="Times New Roman"/>
                <a:cs typeface="Times New Roman"/>
              </a:rPr>
              <a:t>Zamknij </a:t>
            </a:r>
            <a:r>
              <a:rPr lang="pl-PL" sz="1600" b="1" dirty="0">
                <a:latin typeface="Calibri" panose="020F0502020204030204" pitchFamily="34" charset="0"/>
                <a:ea typeface="Times New Roman"/>
                <a:cs typeface="Times New Roman"/>
              </a:rPr>
              <a:t>oczy i zacznij oddychać – rytmicznie, lekko i swobodnie, niezbyt głęboko, bez wstrzymywania oddechu</a:t>
            </a:r>
            <a:r>
              <a:rPr lang="pl-PL" sz="1600" b="1" dirty="0" smtClean="0">
                <a:latin typeface="Calibri" panose="020F0502020204030204" pitchFamily="34" charset="0"/>
                <a:ea typeface="Times New Roman"/>
                <a:cs typeface="Times New Roman"/>
              </a:rPr>
              <a:t>;</a:t>
            </a:r>
            <a:br>
              <a:rPr lang="pl-PL" sz="1600" b="1" dirty="0" smtClean="0">
                <a:latin typeface="Calibri" panose="020F0502020204030204" pitchFamily="34" charset="0"/>
                <a:ea typeface="Times New Roman"/>
                <a:cs typeface="Times New Roman"/>
              </a:rPr>
            </a:br>
            <a:r>
              <a:rPr lang="pl-PL" sz="1600" b="1" dirty="0">
                <a:latin typeface="Calibri" panose="020F0502020204030204" pitchFamily="34" charset="0"/>
                <a:ea typeface="Calibri"/>
                <a:cs typeface="Times New Roman"/>
              </a:rPr>
              <a:t/>
            </a:r>
            <a:br>
              <a:rPr lang="pl-PL" sz="1600" b="1" dirty="0">
                <a:latin typeface="Calibri" panose="020F0502020204030204" pitchFamily="34" charset="0"/>
                <a:ea typeface="Calibri"/>
                <a:cs typeface="Times New Roman"/>
              </a:rPr>
            </a:br>
            <a:r>
              <a:rPr lang="pl-PL" sz="1600" b="1" dirty="0" smtClean="0">
                <a:latin typeface="Calibri" panose="020F0502020204030204" pitchFamily="34" charset="0"/>
                <a:ea typeface="Calibri"/>
                <a:cs typeface="Times New Roman"/>
              </a:rPr>
              <a:t>3. </a:t>
            </a:r>
            <a:r>
              <a:rPr lang="pl-PL" sz="1600" b="1" dirty="0" smtClean="0">
                <a:latin typeface="Calibri" panose="020F0502020204030204" pitchFamily="34" charset="0"/>
                <a:ea typeface="Times New Roman"/>
                <a:cs typeface="Times New Roman"/>
              </a:rPr>
              <a:t>Teraz </a:t>
            </a:r>
            <a:r>
              <a:rPr lang="pl-PL" sz="1600" b="1" dirty="0">
                <a:latin typeface="Calibri" panose="020F0502020204030204" pitchFamily="34" charset="0"/>
                <a:ea typeface="Times New Roman"/>
                <a:cs typeface="Times New Roman"/>
              </a:rPr>
              <a:t>skoncentruj całą swoją uwagę na oddechu – niech podąża za nim, skup się na tym, jak powietrze najpierw wchodzi przez nos, a następnie spływa w dół aż do płuc</a:t>
            </a:r>
            <a:r>
              <a:rPr lang="pl-PL" sz="1600" b="1" dirty="0" smtClean="0">
                <a:latin typeface="Calibri" panose="020F0502020204030204" pitchFamily="34" charset="0"/>
                <a:ea typeface="Times New Roman"/>
                <a:cs typeface="Times New Roman"/>
              </a:rPr>
              <a:t>;</a:t>
            </a:r>
            <a:br>
              <a:rPr lang="pl-PL" sz="1600" b="1" dirty="0" smtClean="0">
                <a:latin typeface="Calibri" panose="020F0502020204030204" pitchFamily="34" charset="0"/>
                <a:ea typeface="Times New Roman"/>
                <a:cs typeface="Times New Roman"/>
              </a:rPr>
            </a:br>
            <a:r>
              <a:rPr lang="pl-PL" sz="1600" b="1" dirty="0">
                <a:latin typeface="Calibri" panose="020F0502020204030204" pitchFamily="34" charset="0"/>
                <a:ea typeface="Calibri"/>
                <a:cs typeface="Times New Roman"/>
              </a:rPr>
              <a:t/>
            </a:r>
            <a:br>
              <a:rPr lang="pl-PL" sz="1600" b="1" dirty="0">
                <a:latin typeface="Calibri" panose="020F0502020204030204" pitchFamily="34" charset="0"/>
                <a:ea typeface="Calibri"/>
                <a:cs typeface="Times New Roman"/>
              </a:rPr>
            </a:br>
            <a:r>
              <a:rPr lang="pl-PL" sz="1600" b="1" dirty="0" smtClean="0">
                <a:latin typeface="Calibri" panose="020F0502020204030204" pitchFamily="34" charset="0"/>
                <a:ea typeface="Calibri"/>
                <a:cs typeface="Times New Roman"/>
              </a:rPr>
              <a:t>4. </a:t>
            </a:r>
            <a:r>
              <a:rPr lang="pl-PL" sz="1600" b="1" dirty="0" smtClean="0">
                <a:latin typeface="Calibri" panose="020F0502020204030204" pitchFamily="34" charset="0"/>
                <a:ea typeface="Times New Roman"/>
                <a:cs typeface="Times New Roman"/>
              </a:rPr>
              <a:t>Podczas </a:t>
            </a:r>
            <a:r>
              <a:rPr lang="pl-PL" sz="1600" b="1" dirty="0">
                <a:latin typeface="Calibri" panose="020F0502020204030204" pitchFamily="34" charset="0"/>
                <a:ea typeface="Times New Roman"/>
                <a:cs typeface="Times New Roman"/>
              </a:rPr>
              <a:t>wydechu skup się na tym, jak powietrze wypływa z płuc przez nos;</a:t>
            </a:r>
            <a:r>
              <a:rPr lang="pl-PL" sz="1600" b="1" dirty="0">
                <a:latin typeface="Calibri" panose="020F0502020204030204" pitchFamily="34" charset="0"/>
                <a:ea typeface="Calibri"/>
                <a:cs typeface="Times New Roman"/>
              </a:rPr>
              <a:t/>
            </a:r>
            <a:br>
              <a:rPr lang="pl-PL" sz="1600" b="1" dirty="0">
                <a:latin typeface="Calibri" panose="020F0502020204030204" pitchFamily="34" charset="0"/>
                <a:ea typeface="Calibri"/>
                <a:cs typeface="Times New Roman"/>
              </a:rPr>
            </a:br>
            <a:r>
              <a:rPr lang="pl-PL" sz="1600" b="1" dirty="0" smtClean="0">
                <a:latin typeface="Calibri" panose="020F0502020204030204" pitchFamily="34" charset="0"/>
              </a:rPr>
              <a:t/>
            </a:r>
            <a:br>
              <a:rPr lang="pl-PL" sz="1600" b="1" dirty="0" smtClean="0">
                <a:latin typeface="Calibri" panose="020F0502020204030204" pitchFamily="34" charset="0"/>
              </a:rPr>
            </a:br>
            <a:r>
              <a:rPr lang="pl-PL" sz="1600" b="1" dirty="0" smtClean="0">
                <a:latin typeface="Calibri" panose="020F0502020204030204" pitchFamily="34" charset="0"/>
                <a:ea typeface="Times New Roman"/>
                <a:cs typeface="Times New Roman"/>
              </a:rPr>
              <a:t>Kiedy </a:t>
            </a:r>
            <a:r>
              <a:rPr lang="pl-PL" sz="1600" b="1" dirty="0">
                <a:latin typeface="Calibri" panose="020F0502020204030204" pitchFamily="34" charset="0"/>
                <a:ea typeface="Times New Roman"/>
                <a:cs typeface="Times New Roman"/>
              </a:rPr>
              <a:t>koncentrujesz całą swoją uwagę na oddechu, automatycznie wchodzisz w stan relaksu i odprężenia. Twój umysł stopniowo wycisza się. Taki sposób medytacji praktykowany regularnie spowoduje wzrost energii i sił witalnych</a:t>
            </a:r>
            <a:r>
              <a:rPr lang="pl-PL" sz="1600" b="1" dirty="0" smtClean="0">
                <a:latin typeface="Calibri" panose="020F0502020204030204" pitchFamily="34" charset="0"/>
                <a:ea typeface="Times New Roman"/>
                <a:cs typeface="Times New Roman"/>
              </a:rPr>
              <a:t>.</a:t>
            </a:r>
            <a:br>
              <a:rPr lang="pl-PL" sz="1600" b="1" dirty="0" smtClean="0">
                <a:latin typeface="Calibri" panose="020F0502020204030204" pitchFamily="34" charset="0"/>
                <a:ea typeface="Times New Roman"/>
                <a:cs typeface="Times New Roman"/>
              </a:rPr>
            </a:br>
            <a:r>
              <a:rPr lang="pl-PL" sz="1600" b="1" dirty="0">
                <a:latin typeface="Calibri" panose="020F0502020204030204" pitchFamily="34" charset="0"/>
                <a:ea typeface="Times New Roman"/>
                <a:cs typeface="Times New Roman"/>
              </a:rPr>
              <a:t/>
            </a:r>
            <a:br>
              <a:rPr lang="pl-PL" sz="1600" b="1" dirty="0">
                <a:latin typeface="Calibri" panose="020F0502020204030204" pitchFamily="34" charset="0"/>
                <a:ea typeface="Times New Roman"/>
                <a:cs typeface="Times New Roman"/>
              </a:rPr>
            </a:br>
            <a:r>
              <a:rPr lang="pl-PL" sz="1600" b="1" dirty="0" smtClean="0">
                <a:latin typeface="Calibri" panose="020F0502020204030204" pitchFamily="34" charset="0"/>
                <a:ea typeface="Times New Roman"/>
                <a:cs typeface="Times New Roman"/>
              </a:rPr>
              <a:t/>
            </a:r>
            <a:br>
              <a:rPr lang="pl-PL" sz="1600" b="1" dirty="0" smtClean="0">
                <a:latin typeface="Calibri" panose="020F0502020204030204" pitchFamily="34" charset="0"/>
                <a:ea typeface="Times New Roman"/>
                <a:cs typeface="Times New Roman"/>
              </a:rPr>
            </a:br>
            <a:r>
              <a:rPr lang="pl-PL" sz="1600" b="1" dirty="0">
                <a:latin typeface="Calibri" panose="020F0502020204030204" pitchFamily="34" charset="0"/>
                <a:ea typeface="Times New Roman"/>
                <a:cs typeface="Times New Roman"/>
              </a:rPr>
              <a:t/>
            </a:r>
            <a:br>
              <a:rPr lang="pl-PL" sz="1600" b="1" dirty="0">
                <a:latin typeface="Calibri" panose="020F0502020204030204" pitchFamily="34" charset="0"/>
                <a:ea typeface="Times New Roman"/>
                <a:cs typeface="Times New Roman"/>
              </a:rPr>
            </a:br>
            <a:r>
              <a:rPr lang="pl-PL" sz="1600" b="1" dirty="0" smtClean="0">
                <a:latin typeface="Calibri" panose="020F0502020204030204" pitchFamily="34" charset="0"/>
                <a:ea typeface="Times New Roman"/>
                <a:cs typeface="Times New Roman"/>
              </a:rPr>
              <a:t/>
            </a:r>
            <a:br>
              <a:rPr lang="pl-PL" sz="1600" b="1" dirty="0" smtClean="0">
                <a:latin typeface="Calibri" panose="020F0502020204030204" pitchFamily="34" charset="0"/>
                <a:ea typeface="Times New Roman"/>
                <a:cs typeface="Times New Roman"/>
              </a:rPr>
            </a:br>
            <a:r>
              <a:rPr lang="pl-PL" sz="1600" b="1" dirty="0">
                <a:latin typeface="Calibri" panose="020F0502020204030204" pitchFamily="34" charset="0"/>
                <a:ea typeface="Times New Roman"/>
                <a:cs typeface="Times New Roman"/>
              </a:rPr>
              <a:t/>
            </a:r>
            <a:br>
              <a:rPr lang="pl-PL" sz="1600" b="1" dirty="0">
                <a:latin typeface="Calibri" panose="020F0502020204030204" pitchFamily="34" charset="0"/>
                <a:ea typeface="Times New Roman"/>
                <a:cs typeface="Times New Roman"/>
              </a:rPr>
            </a:br>
            <a:r>
              <a:rPr lang="pl-PL" sz="1600" b="1" dirty="0" smtClean="0">
                <a:latin typeface="Calibri" panose="020F0502020204030204" pitchFamily="34" charset="0"/>
                <a:ea typeface="Times New Roman"/>
                <a:cs typeface="Times New Roman"/>
              </a:rPr>
              <a:t/>
            </a:r>
            <a:br>
              <a:rPr lang="pl-PL" sz="1600" b="1" dirty="0" smtClean="0">
                <a:latin typeface="Calibri" panose="020F0502020204030204" pitchFamily="34" charset="0"/>
                <a:ea typeface="Times New Roman"/>
                <a:cs typeface="Times New Roman"/>
              </a:rPr>
            </a:br>
            <a:r>
              <a:rPr lang="pl-PL" sz="1600" b="1" dirty="0">
                <a:latin typeface="Calibri" panose="020F0502020204030204" pitchFamily="34" charset="0"/>
                <a:ea typeface="Times New Roman"/>
                <a:cs typeface="Times New Roman"/>
              </a:rPr>
              <a:t/>
            </a:r>
            <a:br>
              <a:rPr lang="pl-PL" sz="1600" b="1" dirty="0">
                <a:latin typeface="Calibri" panose="020F0502020204030204" pitchFamily="34" charset="0"/>
                <a:ea typeface="Times New Roman"/>
                <a:cs typeface="Times New Roman"/>
              </a:rPr>
            </a:br>
            <a:r>
              <a:rPr lang="pl-PL" sz="2000" dirty="0">
                <a:latin typeface="Calibri" panose="020F0502020204030204" pitchFamily="34" charset="0"/>
                <a:ea typeface="Calibri"/>
                <a:cs typeface="Times New Roman"/>
              </a:rPr>
              <a:t/>
            </a:r>
            <a:br>
              <a:rPr lang="pl-PL" sz="2000" dirty="0">
                <a:latin typeface="Calibri" panose="020F0502020204030204" pitchFamily="34" charset="0"/>
                <a:ea typeface="Calibri"/>
                <a:cs typeface="Times New Roman"/>
              </a:rPr>
            </a:br>
            <a:endParaRPr lang="pl-PL" sz="2000" dirty="0">
              <a:latin typeface="Calibri" panose="020F0502020204030204" pitchFamily="34" charset="0"/>
            </a:endParaRPr>
          </a:p>
        </p:txBody>
      </p:sp>
    </p:spTree>
    <p:extLst>
      <p:ext uri="{BB962C8B-B14F-4D97-AF65-F5344CB8AC3E}">
        <p14:creationId xmlns:p14="http://schemas.microsoft.com/office/powerpoint/2010/main" val="19783705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492896"/>
            <a:ext cx="8305800" cy="4464496"/>
          </a:xfrm>
        </p:spPr>
        <p:txBody>
          <a:bodyPr>
            <a:normAutofit fontScale="90000"/>
          </a:bodyPr>
          <a:lstStyle/>
          <a:p>
            <a:pPr indent="476250">
              <a:lnSpc>
                <a:spcPts val="1560"/>
              </a:lnSpc>
              <a:spcAft>
                <a:spcPts val="1000"/>
              </a:spcAft>
            </a:pPr>
            <a:r>
              <a:rPr lang="pl-PL" sz="1800" b="1" dirty="0" smtClean="0">
                <a:latin typeface="Calibri" panose="020F0502020204030204" pitchFamily="34" charset="0"/>
              </a:rPr>
              <a:t>                                                              </a:t>
            </a:r>
            <a:r>
              <a:rPr lang="pl-PL" sz="2200" b="1" i="1" dirty="0" smtClean="0">
                <a:latin typeface="Calibri" panose="020F0502020204030204" pitchFamily="34" charset="0"/>
              </a:rPr>
              <a:t>RELAKS DLA CIAŁA</a:t>
            </a:r>
            <a:r>
              <a:rPr lang="pl-PL" sz="1800" b="1" dirty="0" smtClean="0">
                <a:latin typeface="Calibri" panose="020F0502020204030204" pitchFamily="34" charset="0"/>
              </a:rPr>
              <a:t/>
            </a:r>
            <a:br>
              <a:rPr lang="pl-PL" sz="1800" b="1" dirty="0" smtClean="0">
                <a:latin typeface="Calibri" panose="020F0502020204030204" pitchFamily="34" charset="0"/>
              </a:rPr>
            </a:br>
            <a:r>
              <a:rPr lang="pl-PL" sz="1800" b="1" dirty="0">
                <a:latin typeface="Calibri" panose="020F0502020204030204" pitchFamily="34" charset="0"/>
              </a:rPr>
              <a:t/>
            </a:r>
            <a:br>
              <a:rPr lang="pl-PL" sz="1800" b="1" dirty="0">
                <a:latin typeface="Calibri" panose="020F0502020204030204" pitchFamily="34" charset="0"/>
              </a:rPr>
            </a:br>
            <a:r>
              <a:rPr lang="pl-PL" sz="1800" b="1" dirty="0" smtClean="0">
                <a:latin typeface="Calibri" panose="020F0502020204030204" pitchFamily="34" charset="0"/>
              </a:rPr>
              <a:t>1. Ruch - </a:t>
            </a:r>
            <a:r>
              <a:rPr lang="pl-PL" sz="1800" b="1" dirty="0" smtClean="0">
                <a:latin typeface="Calibri" panose="020F0502020204030204" pitchFamily="34" charset="0"/>
                <a:cs typeface="Times New Roman"/>
              </a:rPr>
              <a:t>j</a:t>
            </a:r>
            <a:r>
              <a:rPr lang="pl-PL" sz="1800" b="1" dirty="0" smtClean="0">
                <a:latin typeface="Calibri" panose="020F0502020204030204" pitchFamily="34" charset="0"/>
                <a:ea typeface="Times New Roman"/>
                <a:cs typeface="Times New Roman"/>
              </a:rPr>
              <a:t>est </a:t>
            </a:r>
            <a:r>
              <a:rPr lang="pl-PL" sz="1800" b="1" dirty="0">
                <a:latin typeface="Calibri" panose="020F0502020204030204" pitchFamily="34" charset="0"/>
                <a:ea typeface="Times New Roman"/>
                <a:cs typeface="Times New Roman"/>
              </a:rPr>
              <a:t>to najprostsza forma relaksacji i odprężenia, w dodatku bardzo potrzebna naszym mięśniom oraz umysłowi. Ruch jest dobry w każdej postaci – może to być gimnastyka, taniec, pływanie. Najlepiej dobrać formę aktywności adekwatnie do wieku, chęci, możliwości i umiłowań</a:t>
            </a:r>
            <a:r>
              <a:rPr lang="pl-PL" sz="1800" b="1" dirty="0" smtClean="0">
                <a:latin typeface="Calibri" panose="020F0502020204030204" pitchFamily="34" charset="0"/>
                <a:ea typeface="Times New Roman"/>
                <a:cs typeface="Times New Roman"/>
              </a:rPr>
              <a:t>.</a:t>
            </a:r>
            <a:br>
              <a:rPr lang="pl-PL" sz="1800" b="1" dirty="0" smtClean="0">
                <a:latin typeface="Calibri" panose="020F0502020204030204" pitchFamily="34" charset="0"/>
                <a:ea typeface="Times New Roman"/>
                <a:cs typeface="Times New Roman"/>
              </a:rPr>
            </a:br>
            <a:r>
              <a:rPr lang="pl-PL" sz="1800" b="1" dirty="0" smtClean="0">
                <a:latin typeface="Calibri" panose="020F0502020204030204" pitchFamily="34" charset="0"/>
                <a:ea typeface="Times New Roman"/>
                <a:cs typeface="Times New Roman"/>
              </a:rPr>
              <a:t/>
            </a:r>
            <a:br>
              <a:rPr lang="pl-PL" sz="1800" b="1" dirty="0" smtClean="0">
                <a:latin typeface="Calibri" panose="020F0502020204030204" pitchFamily="34" charset="0"/>
                <a:ea typeface="Times New Roman"/>
                <a:cs typeface="Times New Roman"/>
              </a:rPr>
            </a:br>
            <a:r>
              <a:rPr lang="pl-PL" sz="1800" b="1" dirty="0" smtClean="0">
                <a:latin typeface="Calibri" panose="020F0502020204030204" pitchFamily="34" charset="0"/>
                <a:ea typeface="Times New Roman"/>
                <a:cs typeface="Times New Roman"/>
              </a:rPr>
              <a:t>2. Relaksacja progresywna - cała </a:t>
            </a:r>
            <a:r>
              <a:rPr lang="pl-PL" sz="1800" b="1" dirty="0">
                <a:latin typeface="Calibri" panose="020F0502020204030204" pitchFamily="34" charset="0"/>
                <a:ea typeface="Times New Roman"/>
                <a:cs typeface="Times New Roman"/>
              </a:rPr>
              <a:t>metoda polega na tym, aby leżąc z zamkniętymi oczami, skupiać się na kolejnych partiach ciała – stopach, kolanach, udach, pośladkach, brzuchu i klatce piersiowej, dłoniach, przedramionach, ramionach i barkach, szyi, głowie, ustach i żuchwie, oczach, policzkach i czole – wyczuwać ich wagę i napięcie mięśni, świadomie je relaksować i poczuć, jak łagodnie zapadają się w łóżko. Ważne jest, aby głęboko odprężyć dosłownie każdy mięsień i każdy element naszego ciała</a:t>
            </a:r>
            <a:r>
              <a:rPr lang="pl-PL" sz="1800" b="1" dirty="0" smtClean="0">
                <a:latin typeface="Calibri" panose="020F0502020204030204" pitchFamily="34" charset="0"/>
                <a:ea typeface="Times New Roman"/>
                <a:cs typeface="Times New Roman"/>
              </a:rPr>
              <a:t>.</a:t>
            </a:r>
            <a:br>
              <a:rPr lang="pl-PL" sz="1800" b="1" dirty="0" smtClean="0">
                <a:latin typeface="Calibri" panose="020F0502020204030204" pitchFamily="34" charset="0"/>
                <a:ea typeface="Times New Roman"/>
                <a:cs typeface="Times New Roman"/>
              </a:rPr>
            </a:br>
            <a:r>
              <a:rPr lang="pl-PL" sz="1800" b="1" dirty="0">
                <a:latin typeface="Calibri" panose="020F0502020204030204" pitchFamily="34" charset="0"/>
                <a:ea typeface="Calibri"/>
                <a:cs typeface="Times New Roman"/>
              </a:rPr>
              <a:t/>
            </a:r>
            <a:br>
              <a:rPr lang="pl-PL" sz="1800" b="1" dirty="0">
                <a:latin typeface="Calibri" panose="020F0502020204030204" pitchFamily="34" charset="0"/>
                <a:ea typeface="Calibri"/>
                <a:cs typeface="Times New Roman"/>
              </a:rPr>
            </a:br>
            <a:r>
              <a:rPr lang="pl-PL" sz="1800" b="1" dirty="0" smtClean="0">
                <a:latin typeface="Calibri" panose="020F0502020204030204" pitchFamily="34" charset="0"/>
                <a:ea typeface="Calibri"/>
                <a:cs typeface="Times New Roman"/>
              </a:rPr>
              <a:t>3. Relaksacja Jacobsona - p</a:t>
            </a:r>
            <a:r>
              <a:rPr lang="pl-PL" sz="1800" b="1" dirty="0" smtClean="0">
                <a:latin typeface="Calibri" panose="020F0502020204030204" pitchFamily="34" charset="0"/>
                <a:ea typeface="Times New Roman"/>
                <a:cs typeface="Times New Roman"/>
              </a:rPr>
              <a:t>olega </a:t>
            </a:r>
            <a:r>
              <a:rPr lang="pl-PL" sz="1800" b="1" dirty="0">
                <a:latin typeface="Calibri" panose="020F0502020204030204" pitchFamily="34" charset="0"/>
                <a:ea typeface="Times New Roman"/>
                <a:cs typeface="Times New Roman"/>
              </a:rPr>
              <a:t>na naprzemiennym napinaniu i rozluźnianiu poszczególnych partii mięśni swojego ciała. Zazwyczaj terapia rozpoczyna się od napinania prawej, a potem lewej nogi, następnie prawej i lewej ręki, mięśni brzucha, pleców, ramion, szyi i na końcu twarzy. Każdy rejon ciała napina się około 2–3 razy. Po każdym takim napięciu (trwającym około 5 sekund) należy całkowicie rozluźnić konkretny obszar ciała, skupić się na zmianie, jaka zaszła i w pełni poczuć stan odprężenia</a:t>
            </a:r>
            <a:r>
              <a:rPr lang="pl-PL" sz="1800" b="1" dirty="0" smtClean="0">
                <a:latin typeface="Calibri" panose="020F0502020204030204" pitchFamily="34" charset="0"/>
                <a:ea typeface="Times New Roman"/>
                <a:cs typeface="Times New Roman"/>
              </a:rPr>
              <a:t>.</a:t>
            </a:r>
            <a:br>
              <a:rPr lang="pl-PL" sz="1800" b="1" dirty="0" smtClean="0">
                <a:latin typeface="Calibri" panose="020F0502020204030204" pitchFamily="34" charset="0"/>
                <a:ea typeface="Times New Roman"/>
                <a:cs typeface="Times New Roman"/>
              </a:rPr>
            </a:br>
            <a:r>
              <a:rPr lang="pl-PL" sz="1800" b="1" dirty="0" smtClean="0">
                <a:latin typeface="Calibri" panose="020F0502020204030204" pitchFamily="34" charset="0"/>
                <a:ea typeface="Times New Roman"/>
                <a:cs typeface="Times New Roman"/>
              </a:rPr>
              <a:t/>
            </a:r>
            <a:br>
              <a:rPr lang="pl-PL" sz="1800" b="1" dirty="0" smtClean="0">
                <a:latin typeface="Calibri" panose="020F0502020204030204" pitchFamily="34" charset="0"/>
                <a:ea typeface="Times New Roman"/>
                <a:cs typeface="Times New Roman"/>
              </a:rPr>
            </a:br>
            <a:r>
              <a:rPr lang="pl-PL" sz="1800" b="1" dirty="0" smtClean="0">
                <a:latin typeface="Calibri" panose="020F0502020204030204" pitchFamily="34" charset="0"/>
                <a:ea typeface="Times New Roman"/>
                <a:cs typeface="Times New Roman"/>
              </a:rPr>
              <a:t>4. Choreoterapia - jest </a:t>
            </a:r>
            <a:r>
              <a:rPr lang="pl-PL" sz="1800" b="1" dirty="0">
                <a:latin typeface="Calibri" panose="020F0502020204030204" pitchFamily="34" charset="0"/>
                <a:ea typeface="Times New Roman"/>
                <a:cs typeface="Times New Roman"/>
              </a:rPr>
              <a:t>to relaksacja tańcem. Terapia polega na aktywnej pracy z ciałem poprzez ruch w rytm muzyki o pozytywnych wibracjach. Taki trening pomaga zharmonizować ciało, umysł i duszę. Cała terapia bazuje głównie na twórczej ekspresji ruchowej oraz bogatej improwizacji tanecznej</a:t>
            </a:r>
            <a:r>
              <a:rPr lang="pl-PL" sz="1800" b="1" dirty="0" smtClean="0">
                <a:latin typeface="Calibri" panose="020F0502020204030204" pitchFamily="34" charset="0"/>
                <a:ea typeface="Times New Roman"/>
                <a:cs typeface="Times New Roman"/>
              </a:rPr>
              <a:t>.</a:t>
            </a:r>
            <a:br>
              <a:rPr lang="pl-PL" sz="1800" b="1" dirty="0" smtClean="0">
                <a:latin typeface="Calibri" panose="020F0502020204030204" pitchFamily="34" charset="0"/>
                <a:ea typeface="Times New Roman"/>
                <a:cs typeface="Times New Roman"/>
              </a:rPr>
            </a:br>
            <a:r>
              <a:rPr lang="pl-PL" sz="1800" b="1" dirty="0" smtClean="0">
                <a:latin typeface="Calibri" panose="020F0502020204030204" pitchFamily="34" charset="0"/>
                <a:ea typeface="Times New Roman"/>
                <a:cs typeface="Times New Roman"/>
              </a:rPr>
              <a:t/>
            </a:r>
            <a:br>
              <a:rPr lang="pl-PL" sz="1800" b="1" dirty="0" smtClean="0">
                <a:latin typeface="Calibri" panose="020F0502020204030204" pitchFamily="34" charset="0"/>
                <a:ea typeface="Times New Roman"/>
                <a:cs typeface="Times New Roman"/>
              </a:rPr>
            </a:br>
            <a:r>
              <a:rPr lang="pl-PL" sz="1800" b="1" dirty="0" smtClean="0">
                <a:latin typeface="Calibri" panose="020F0502020204030204" pitchFamily="34" charset="0"/>
                <a:ea typeface="Times New Roman"/>
                <a:cs typeface="Times New Roman"/>
              </a:rPr>
              <a:t>5. Masaż relaksacyjny - jest </a:t>
            </a:r>
            <a:r>
              <a:rPr lang="pl-PL" sz="1800" b="1" dirty="0">
                <a:latin typeface="Calibri" panose="020F0502020204030204" pitchFamily="34" charset="0"/>
                <a:ea typeface="Times New Roman"/>
                <a:cs typeface="Times New Roman"/>
              </a:rPr>
              <a:t>to relaksacja poprzez dotyk, koi zmysły, relaksuje ciało i duszę. Ważny jest odpowiedni ucisk ciała i jego rozgrzanie. Tego typu terapia jest bardzo skuteczna, gdyż wymaga jedynie naszego skupienia na dotyku i odbiorze przyjemnych bodźców, jednocześnie pozwala na całkowite wyłączenie, oderwanie od stresującej rzeczywistości. </a:t>
            </a:r>
            <a:r>
              <a:rPr lang="pl-PL" sz="1600" b="1" dirty="0">
                <a:ea typeface="Calibri"/>
                <a:cs typeface="Times New Roman"/>
              </a:rPr>
              <a:t/>
            </a:r>
            <a:br>
              <a:rPr lang="pl-PL" sz="1600" b="1" dirty="0">
                <a:ea typeface="Calibri"/>
                <a:cs typeface="Times New Roman"/>
              </a:rPr>
            </a:br>
            <a:r>
              <a:rPr lang="pl-PL" sz="1800" dirty="0">
                <a:ea typeface="Calibri"/>
                <a:cs typeface="Times New Roman"/>
              </a:rPr>
              <a:t/>
            </a:r>
            <a:br>
              <a:rPr lang="pl-PL" sz="1800" dirty="0">
                <a:ea typeface="Calibri"/>
                <a:cs typeface="Times New Roman"/>
              </a:rPr>
            </a:br>
            <a:endParaRPr lang="pl-PL" sz="2000" b="1" dirty="0"/>
          </a:p>
        </p:txBody>
      </p:sp>
    </p:spTree>
    <p:extLst>
      <p:ext uri="{BB962C8B-B14F-4D97-AF65-F5344CB8AC3E}">
        <p14:creationId xmlns:p14="http://schemas.microsoft.com/office/powerpoint/2010/main" val="1021969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5245192"/>
          </a:xfrm>
        </p:spPr>
        <p:txBody>
          <a:bodyPr>
            <a:normAutofit fontScale="90000"/>
          </a:bodyPr>
          <a:lstStyle/>
          <a:p>
            <a:pPr marL="342900" lvl="0" indent="-342900">
              <a:lnSpc>
                <a:spcPct val="115000"/>
              </a:lnSpc>
              <a:spcAft>
                <a:spcPts val="1000"/>
              </a:spcAft>
              <a:tabLst>
                <a:tab pos="457200" algn="l"/>
              </a:tabLst>
            </a:pPr>
            <a:r>
              <a:rPr lang="pl-PL" sz="2200" b="1" i="1" dirty="0">
                <a:latin typeface="Calibri" panose="020F0502020204030204" pitchFamily="34" charset="0"/>
              </a:rPr>
              <a:t> </a:t>
            </a:r>
            <a:r>
              <a:rPr lang="pl-PL" sz="2200" b="1" i="1" dirty="0" smtClean="0">
                <a:latin typeface="Calibri" panose="020F0502020204030204" pitchFamily="34" charset="0"/>
              </a:rPr>
              <a:t>                                                         WIZUALIZACJA</a:t>
            </a:r>
            <a:r>
              <a:rPr lang="pl-PL" sz="1800" b="1" dirty="0" smtClean="0">
                <a:latin typeface="Calibri" panose="020F0502020204030204" pitchFamily="34" charset="0"/>
              </a:rPr>
              <a:t/>
            </a:r>
            <a:br>
              <a:rPr lang="pl-PL" sz="1800" b="1" dirty="0" smtClean="0">
                <a:latin typeface="Calibri" panose="020F0502020204030204" pitchFamily="34" charset="0"/>
              </a:rPr>
            </a:br>
            <a:r>
              <a:rPr lang="pl-PL" sz="1800" b="1" dirty="0" smtClean="0">
                <a:latin typeface="Calibri" panose="020F0502020204030204" pitchFamily="34" charset="0"/>
              </a:rPr>
              <a:t/>
            </a:r>
            <a:br>
              <a:rPr lang="pl-PL" sz="1800" b="1" dirty="0" smtClean="0">
                <a:latin typeface="Calibri" panose="020F0502020204030204" pitchFamily="34" charset="0"/>
              </a:rPr>
            </a:br>
            <a:r>
              <a:rPr lang="pl-PL" sz="1800" b="1" dirty="0" smtClean="0">
                <a:latin typeface="Calibri" panose="020F0502020204030204" pitchFamily="34" charset="0"/>
                <a:ea typeface="Times New Roman"/>
                <a:cs typeface="Times New Roman"/>
              </a:rPr>
              <a:t>Celem tej oto metody jest wykreowanie obrazu siebie w przyjemnej, spokojnej sytuacji. Poza tym tego typu wizualizacja jest szczególnie przydatna w przypadku problemów z zasypianiem:</a:t>
            </a:r>
            <a:br>
              <a:rPr lang="pl-PL" sz="1800" b="1" dirty="0" smtClean="0">
                <a:latin typeface="Calibri" panose="020F0502020204030204" pitchFamily="34" charset="0"/>
                <a:ea typeface="Times New Roman"/>
                <a:cs typeface="Times New Roman"/>
              </a:rPr>
            </a:br>
            <a:r>
              <a:rPr lang="pl-PL" sz="1800" b="1" dirty="0">
                <a:latin typeface="Calibri" panose="020F0502020204030204" pitchFamily="34" charset="0"/>
                <a:ea typeface="Times New Roman"/>
                <a:cs typeface="Times New Roman"/>
              </a:rPr>
              <a:t/>
            </a:r>
            <a:br>
              <a:rPr lang="pl-PL" sz="1800" b="1" dirty="0">
                <a:latin typeface="Calibri" panose="020F0502020204030204" pitchFamily="34" charset="0"/>
                <a:ea typeface="Times New Roman"/>
                <a:cs typeface="Times New Roman"/>
              </a:rPr>
            </a:br>
            <a:r>
              <a:rPr lang="pl-PL" sz="1800" b="1" dirty="0" smtClean="0">
                <a:latin typeface="Calibri" panose="020F0502020204030204" pitchFamily="34" charset="0"/>
                <a:ea typeface="Times New Roman"/>
                <a:cs typeface="Times New Roman"/>
              </a:rPr>
              <a:t>1. Połóż </a:t>
            </a:r>
            <a:r>
              <a:rPr lang="pl-PL" sz="1800" b="1" dirty="0">
                <a:latin typeface="Calibri" panose="020F0502020204030204" pitchFamily="34" charset="0"/>
                <a:ea typeface="Times New Roman"/>
                <a:cs typeface="Times New Roman"/>
              </a:rPr>
              <a:t>się lub usiądź wygodnie i zamknij oczy;</a:t>
            </a:r>
            <a:r>
              <a:rPr lang="pl-PL" sz="1800" b="1" dirty="0">
                <a:latin typeface="Calibri" panose="020F0502020204030204" pitchFamily="34" charset="0"/>
                <a:ea typeface="Calibri"/>
                <a:cs typeface="Times New Roman"/>
              </a:rPr>
              <a:t/>
            </a:r>
            <a:br>
              <a:rPr lang="pl-PL" sz="1800" b="1" dirty="0">
                <a:latin typeface="Calibri" panose="020F0502020204030204" pitchFamily="34" charset="0"/>
                <a:ea typeface="Calibri"/>
                <a:cs typeface="Times New Roman"/>
              </a:rPr>
            </a:br>
            <a:r>
              <a:rPr lang="pl-PL" sz="1800" b="1" dirty="0" smtClean="0">
                <a:latin typeface="Calibri" panose="020F0502020204030204" pitchFamily="34" charset="0"/>
                <a:ea typeface="Calibri"/>
                <a:cs typeface="Times New Roman"/>
              </a:rPr>
              <a:t>2. </a:t>
            </a:r>
            <a:r>
              <a:rPr lang="pl-PL" sz="1800" b="1" dirty="0" smtClean="0">
                <a:latin typeface="Calibri" panose="020F0502020204030204" pitchFamily="34" charset="0"/>
                <a:ea typeface="Times New Roman"/>
                <a:cs typeface="Times New Roman"/>
              </a:rPr>
              <a:t>Wyobraź </a:t>
            </a:r>
            <a:r>
              <a:rPr lang="pl-PL" sz="1800" b="1" dirty="0">
                <a:latin typeface="Calibri" panose="020F0502020204030204" pitchFamily="34" charset="0"/>
                <a:ea typeface="Times New Roman"/>
                <a:cs typeface="Times New Roman"/>
              </a:rPr>
              <a:t>sobie, że jesteś w jakimś spokojnym, relaksującym według Ciebie miejscu, które uwielbiasz (na przykład na plaży, w górach</a:t>
            </a:r>
            <a:r>
              <a:rPr lang="pl-PL" sz="1800" b="1" dirty="0" smtClean="0">
                <a:latin typeface="Calibri" panose="020F0502020204030204" pitchFamily="34" charset="0"/>
                <a:ea typeface="Times New Roman"/>
                <a:cs typeface="Times New Roman"/>
              </a:rPr>
              <a:t>);</a:t>
            </a:r>
            <a:r>
              <a:rPr lang="pl-PL" sz="1800" b="1" dirty="0">
                <a:latin typeface="Calibri" panose="020F0502020204030204" pitchFamily="34" charset="0"/>
                <a:ea typeface="Calibri"/>
                <a:cs typeface="Times New Roman"/>
              </a:rPr>
              <a:t/>
            </a:r>
            <a:br>
              <a:rPr lang="pl-PL" sz="1800" b="1" dirty="0">
                <a:latin typeface="Calibri" panose="020F0502020204030204" pitchFamily="34" charset="0"/>
                <a:ea typeface="Calibri"/>
                <a:cs typeface="Times New Roman"/>
              </a:rPr>
            </a:br>
            <a:r>
              <a:rPr lang="pl-PL" sz="1800" b="1" dirty="0" smtClean="0">
                <a:latin typeface="Calibri" panose="020F0502020204030204" pitchFamily="34" charset="0"/>
                <a:ea typeface="Calibri"/>
                <a:cs typeface="Times New Roman"/>
              </a:rPr>
              <a:t>3. </a:t>
            </a:r>
            <a:r>
              <a:rPr lang="pl-PL" sz="1800" b="1" dirty="0" smtClean="0">
                <a:latin typeface="Calibri" panose="020F0502020204030204" pitchFamily="34" charset="0"/>
                <a:ea typeface="Times New Roman"/>
                <a:cs typeface="Times New Roman"/>
              </a:rPr>
              <a:t>Teraz </a:t>
            </a:r>
            <a:r>
              <a:rPr lang="pl-PL" sz="1800" b="1" dirty="0">
                <a:latin typeface="Calibri" panose="020F0502020204030204" pitchFamily="34" charset="0"/>
                <a:ea typeface="Times New Roman"/>
                <a:cs typeface="Times New Roman"/>
              </a:rPr>
              <a:t>wyobraź sobie siebie w tym ulubionym, spokojnym miejscu – zobacz i poczuj wszystko to, co Cię otacza (dźwięki, zapachy, widoki) – głęboko się zrelaksuj i ciesz się chwilą;</a:t>
            </a:r>
            <a:r>
              <a:rPr lang="pl-PL" sz="1800" b="1" dirty="0">
                <a:latin typeface="Calibri" panose="020F0502020204030204" pitchFamily="34" charset="0"/>
                <a:ea typeface="Calibri"/>
                <a:cs typeface="Times New Roman"/>
              </a:rPr>
              <a:t/>
            </a:r>
            <a:br>
              <a:rPr lang="pl-PL" sz="1800" b="1" dirty="0">
                <a:latin typeface="Calibri" panose="020F0502020204030204" pitchFamily="34" charset="0"/>
                <a:ea typeface="Calibri"/>
                <a:cs typeface="Times New Roman"/>
              </a:rPr>
            </a:br>
            <a:r>
              <a:rPr lang="pl-PL" sz="1800" b="1" dirty="0" smtClean="0">
                <a:latin typeface="Calibri" panose="020F0502020204030204" pitchFamily="34" charset="0"/>
                <a:ea typeface="Calibri"/>
                <a:cs typeface="Times New Roman"/>
              </a:rPr>
              <a:t>4. </a:t>
            </a:r>
            <a:r>
              <a:rPr lang="pl-PL" sz="1800" b="1" dirty="0" smtClean="0">
                <a:latin typeface="Calibri" panose="020F0502020204030204" pitchFamily="34" charset="0"/>
                <a:ea typeface="Times New Roman"/>
                <a:cs typeface="Times New Roman"/>
              </a:rPr>
              <a:t>Możesz </a:t>
            </a:r>
            <a:r>
              <a:rPr lang="pl-PL" sz="1800" b="1" dirty="0">
                <a:latin typeface="Calibri" panose="020F0502020204030204" pitchFamily="34" charset="0"/>
                <a:ea typeface="Times New Roman"/>
                <a:cs typeface="Times New Roman"/>
              </a:rPr>
              <a:t>wracać do tego miejsca tak często, jak tylko chcesz – im częściej będziesz wyobrażał sobie swoją oazę, tym łatwiej i głębiej będziesz się relaksował, w pełni odpoczywał.</a:t>
            </a:r>
            <a:r>
              <a:rPr lang="pl-PL" sz="1800" dirty="0">
                <a:ea typeface="Calibri"/>
                <a:cs typeface="Times New Roman"/>
              </a:rPr>
              <a:t/>
            </a:r>
            <a:br>
              <a:rPr lang="pl-PL" sz="1800" dirty="0">
                <a:ea typeface="Calibri"/>
                <a:cs typeface="Times New Roman"/>
              </a:rPr>
            </a:br>
            <a:r>
              <a:rPr lang="pl-PL" sz="2000" dirty="0" smtClean="0">
                <a:latin typeface="Times New Roman"/>
                <a:ea typeface="Times New Roman"/>
                <a:cs typeface="Times New Roman"/>
              </a:rPr>
              <a:t/>
            </a:r>
            <a:br>
              <a:rPr lang="pl-PL" sz="2000" dirty="0" smtClean="0">
                <a:latin typeface="Times New Roman"/>
                <a:ea typeface="Times New Roman"/>
                <a:cs typeface="Times New Roman"/>
              </a:rPr>
            </a:br>
            <a:r>
              <a:rPr lang="pl-PL" sz="1800" dirty="0" smtClean="0">
                <a:ea typeface="Calibri"/>
                <a:cs typeface="Times New Roman"/>
              </a:rPr>
              <a:t/>
            </a:r>
            <a:br>
              <a:rPr lang="pl-PL" sz="1800" dirty="0" smtClean="0">
                <a:ea typeface="Calibri"/>
                <a:cs typeface="Times New Roman"/>
              </a:rPr>
            </a:br>
            <a:endParaRPr lang="pl-PL" sz="2000" dirty="0"/>
          </a:p>
        </p:txBody>
      </p:sp>
    </p:spTree>
    <p:extLst>
      <p:ext uri="{BB962C8B-B14F-4D97-AF65-F5344CB8AC3E}">
        <p14:creationId xmlns:p14="http://schemas.microsoft.com/office/powerpoint/2010/main" val="14659905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5605232"/>
          </a:xfrm>
        </p:spPr>
        <p:txBody>
          <a:bodyPr>
            <a:normAutofit fontScale="90000"/>
          </a:bodyPr>
          <a:lstStyle/>
          <a:p>
            <a:pPr marL="342900" lvl="0" indent="-342900">
              <a:lnSpc>
                <a:spcPct val="115000"/>
              </a:lnSpc>
              <a:spcAft>
                <a:spcPts val="1000"/>
              </a:spcAft>
              <a:tabLst>
                <a:tab pos="457200" algn="l"/>
              </a:tabLst>
            </a:pPr>
            <a:r>
              <a:rPr lang="pl-PL" sz="2000" b="1" i="1" dirty="0"/>
              <a:t> </a:t>
            </a:r>
            <a:r>
              <a:rPr lang="pl-PL" sz="2000" b="1" i="1" dirty="0" smtClean="0"/>
              <a:t>                                                     </a:t>
            </a:r>
            <a:r>
              <a:rPr lang="pl-PL" sz="2200" b="1" i="1" dirty="0" smtClean="0"/>
              <a:t>PRZERAMOWANIE SYTUACJI</a:t>
            </a:r>
            <a:r>
              <a:rPr lang="pl-PL" sz="2000" b="1" i="1" dirty="0" smtClean="0"/>
              <a:t/>
            </a:r>
            <a:br>
              <a:rPr lang="pl-PL" sz="2000" b="1" i="1" dirty="0" smtClean="0"/>
            </a:br>
            <a:r>
              <a:rPr lang="pl-PL" sz="2000" dirty="0"/>
              <a:t/>
            </a:r>
            <a:br>
              <a:rPr lang="pl-PL" sz="2000" dirty="0"/>
            </a:br>
            <a:r>
              <a:rPr lang="pl-PL" sz="1600" b="1" dirty="0" smtClean="0">
                <a:ea typeface="Times New Roman"/>
                <a:cs typeface="Times New Roman"/>
              </a:rPr>
              <a:t>Jest </a:t>
            </a:r>
            <a:r>
              <a:rPr lang="pl-PL" sz="1600" b="1" dirty="0">
                <a:ea typeface="Times New Roman"/>
                <a:cs typeface="Times New Roman"/>
              </a:rPr>
              <a:t>to technika, która polega na zmianie kontekstu sytuacji stresującej (np. strach przed szefem). Wprowadzenie tej zmiany ostatecznie może spowodować nawet śmiech. Weźmy pod uwagę wcześniej wspomnianą sytuację – boisz się swojego szefa. Oto kilka kroków, które pomogą zmienić Twoje podejście</a:t>
            </a:r>
            <a:r>
              <a:rPr lang="pl-PL" sz="1600" b="1" dirty="0" smtClean="0">
                <a:ea typeface="Times New Roman"/>
                <a:cs typeface="Times New Roman"/>
              </a:rPr>
              <a:t>: </a:t>
            </a:r>
            <a:br>
              <a:rPr lang="pl-PL" sz="1600" b="1" dirty="0" smtClean="0">
                <a:ea typeface="Times New Roman"/>
                <a:cs typeface="Times New Roman"/>
              </a:rPr>
            </a:br>
            <a:r>
              <a:rPr lang="pl-PL" sz="1600" b="1" dirty="0">
                <a:ea typeface="Times New Roman"/>
                <a:cs typeface="Times New Roman"/>
              </a:rPr>
              <a:t/>
            </a:r>
            <a:br>
              <a:rPr lang="pl-PL" sz="1600" b="1" dirty="0">
                <a:ea typeface="Times New Roman"/>
                <a:cs typeface="Times New Roman"/>
              </a:rPr>
            </a:br>
            <a:r>
              <a:rPr lang="pl-PL" sz="1600" b="1" dirty="0" smtClean="0">
                <a:ea typeface="Times New Roman"/>
                <a:cs typeface="Times New Roman"/>
              </a:rPr>
              <a:t>1. Wyobraź </a:t>
            </a:r>
            <a:r>
              <a:rPr lang="pl-PL" sz="1600" b="1" dirty="0">
                <a:ea typeface="Times New Roman"/>
                <a:cs typeface="Times New Roman"/>
              </a:rPr>
              <a:t>sobie szefa, który na Ciebie krzyczy – przyjrzyj się mu dokładnie, odtwórz jego charakterystyczne gesty, mimikę, głos, itd.;</a:t>
            </a:r>
            <a:r>
              <a:rPr lang="pl-PL" sz="1600" b="1" dirty="0">
                <a:ea typeface="Calibri"/>
                <a:cs typeface="Times New Roman"/>
              </a:rPr>
              <a:t/>
            </a:r>
            <a:br>
              <a:rPr lang="pl-PL" sz="1600" b="1" dirty="0">
                <a:ea typeface="Calibri"/>
                <a:cs typeface="Times New Roman"/>
              </a:rPr>
            </a:br>
            <a:r>
              <a:rPr lang="pl-PL" sz="1600" b="1" dirty="0" smtClean="0">
                <a:ea typeface="Calibri"/>
                <a:cs typeface="Times New Roman"/>
              </a:rPr>
              <a:t>2. </a:t>
            </a:r>
            <a:r>
              <a:rPr lang="pl-PL" sz="1600" b="1" dirty="0" smtClean="0">
                <a:ea typeface="Times New Roman"/>
                <a:cs typeface="Times New Roman"/>
              </a:rPr>
              <a:t>Teraz </a:t>
            </a:r>
            <a:r>
              <a:rPr lang="pl-PL" sz="1600" b="1" dirty="0">
                <a:ea typeface="Times New Roman"/>
                <a:cs typeface="Times New Roman"/>
              </a:rPr>
              <a:t>zmień głos szefa z naturalnego na mowę np. znanych postaci z bajek lub filmów, niech stanie się powolny albo romantyczny – kreuj go, jak tylko zechcesz, po prostu baw się dźwiękami;</a:t>
            </a:r>
            <a:r>
              <a:rPr lang="pl-PL" sz="1600" b="1" dirty="0">
                <a:ea typeface="Calibri"/>
                <a:cs typeface="Times New Roman"/>
              </a:rPr>
              <a:t/>
            </a:r>
            <a:br>
              <a:rPr lang="pl-PL" sz="1600" b="1" dirty="0">
                <a:ea typeface="Calibri"/>
                <a:cs typeface="Times New Roman"/>
              </a:rPr>
            </a:br>
            <a:r>
              <a:rPr lang="pl-PL" sz="1600" b="1" dirty="0" smtClean="0">
                <a:ea typeface="Calibri"/>
                <a:cs typeface="Times New Roman"/>
              </a:rPr>
              <a:t>3. </a:t>
            </a:r>
            <a:r>
              <a:rPr lang="pl-PL" sz="1600" b="1" dirty="0" smtClean="0">
                <a:ea typeface="Times New Roman"/>
                <a:cs typeface="Times New Roman"/>
              </a:rPr>
              <a:t>Następnym </a:t>
            </a:r>
            <a:r>
              <a:rPr lang="pl-PL" sz="1600" b="1" dirty="0">
                <a:ea typeface="Times New Roman"/>
                <a:cs typeface="Times New Roman"/>
              </a:rPr>
              <a:t>krokiem jest charakteryzacja – w myślach ubierz szefa w zabawne ubrania (np. strój klauna z dużym czerwonym nosem i bujną peruką);</a:t>
            </a:r>
            <a:r>
              <a:rPr lang="pl-PL" sz="1600" b="1" dirty="0">
                <a:ea typeface="Calibri"/>
                <a:cs typeface="Times New Roman"/>
              </a:rPr>
              <a:t/>
            </a:r>
            <a:br>
              <a:rPr lang="pl-PL" sz="1600" b="1" dirty="0">
                <a:ea typeface="Calibri"/>
                <a:cs typeface="Times New Roman"/>
              </a:rPr>
            </a:br>
            <a:r>
              <a:rPr lang="pl-PL" sz="1600" b="1" dirty="0" smtClean="0">
                <a:ea typeface="Calibri"/>
                <a:cs typeface="Times New Roman"/>
              </a:rPr>
              <a:t>4. </a:t>
            </a:r>
            <a:r>
              <a:rPr lang="pl-PL" sz="1600" b="1" dirty="0" smtClean="0">
                <a:ea typeface="Times New Roman"/>
                <a:cs typeface="Times New Roman"/>
              </a:rPr>
              <a:t>Teraz </a:t>
            </a:r>
            <a:r>
              <a:rPr lang="pl-PL" sz="1600" b="1" dirty="0">
                <a:ea typeface="Times New Roman"/>
                <a:cs typeface="Times New Roman"/>
              </a:rPr>
              <a:t>zmień otoczenie i… ubranie na inne – niech Twoja wyobraźnia stara się stworzyć, jak najśmieszniejsze obrazy (np. szef, który próbuje na Ciebie krzyczeć, siedząc na muszli klozetowej, dostrzeż też jego różowe majtki w kropki);</a:t>
            </a:r>
            <a:r>
              <a:rPr lang="pl-PL" sz="1600" b="1" dirty="0">
                <a:ea typeface="Calibri"/>
                <a:cs typeface="Times New Roman"/>
              </a:rPr>
              <a:t/>
            </a:r>
            <a:br>
              <a:rPr lang="pl-PL" sz="1600" b="1" dirty="0">
                <a:ea typeface="Calibri"/>
                <a:cs typeface="Times New Roman"/>
              </a:rPr>
            </a:br>
            <a:r>
              <a:rPr lang="pl-PL" sz="1600" b="1" dirty="0" smtClean="0">
                <a:ea typeface="Calibri"/>
                <a:cs typeface="Times New Roman"/>
              </a:rPr>
              <a:t>5. </a:t>
            </a:r>
            <a:r>
              <a:rPr lang="pl-PL" sz="1600" b="1" dirty="0" smtClean="0">
                <a:ea typeface="Times New Roman"/>
                <a:cs typeface="Times New Roman"/>
              </a:rPr>
              <a:t>Kolejny </a:t>
            </a:r>
            <a:r>
              <a:rPr lang="pl-PL" sz="1600" b="1" dirty="0">
                <a:ea typeface="Times New Roman"/>
                <a:cs typeface="Times New Roman"/>
              </a:rPr>
              <a:t>krok to złamanie stanu emocjonalnego – policz np. ilość długopisów na biurku albo innych przedmiotów, które Cię otaczają;</a:t>
            </a:r>
            <a:r>
              <a:rPr lang="pl-PL" sz="1600" b="1" dirty="0">
                <a:ea typeface="Calibri"/>
                <a:cs typeface="Times New Roman"/>
              </a:rPr>
              <a:t/>
            </a:r>
            <a:br>
              <a:rPr lang="pl-PL" sz="1600" b="1" dirty="0">
                <a:ea typeface="Calibri"/>
                <a:cs typeface="Times New Roman"/>
              </a:rPr>
            </a:br>
            <a:r>
              <a:rPr lang="pl-PL" sz="1600" b="1" dirty="0" smtClean="0">
                <a:ea typeface="Calibri"/>
                <a:cs typeface="Times New Roman"/>
              </a:rPr>
              <a:t>6. </a:t>
            </a:r>
            <a:r>
              <a:rPr lang="pl-PL" sz="1600" b="1" dirty="0" smtClean="0">
                <a:ea typeface="Times New Roman"/>
                <a:cs typeface="Times New Roman"/>
              </a:rPr>
              <a:t>I </a:t>
            </a:r>
            <a:r>
              <a:rPr lang="pl-PL" sz="1600" b="1" dirty="0">
                <a:ea typeface="Times New Roman"/>
                <a:cs typeface="Times New Roman"/>
              </a:rPr>
              <a:t>na koniec przywołaj sytuację stresową – zauważ, jak wiele się zmieniło! Jeżeli poczujesz, że nadal choć odrobinę Cię stresuje, powtórz ćwiczenie jeszcze raz</a:t>
            </a:r>
            <a:r>
              <a:rPr lang="pl-PL" sz="1600" b="1" dirty="0" smtClean="0">
                <a:ea typeface="Times New Roman"/>
                <a:cs typeface="Times New Roman"/>
              </a:rPr>
              <a:t>.</a:t>
            </a:r>
            <a:r>
              <a:rPr lang="pl-PL" sz="1600" dirty="0" smtClean="0">
                <a:latin typeface="Times New Roman"/>
                <a:ea typeface="Times New Roman"/>
                <a:cs typeface="Times New Roman"/>
              </a:rPr>
              <a:t/>
            </a:r>
            <a:br>
              <a:rPr lang="pl-PL" sz="1600" dirty="0" smtClean="0">
                <a:latin typeface="Times New Roman"/>
                <a:ea typeface="Times New Roman"/>
                <a:cs typeface="Times New Roman"/>
              </a:rPr>
            </a:br>
            <a:endParaRPr lang="pl-PL" sz="1600" b="1" i="1" dirty="0"/>
          </a:p>
        </p:txBody>
      </p:sp>
    </p:spTree>
    <p:extLst>
      <p:ext uri="{BB962C8B-B14F-4D97-AF65-F5344CB8AC3E}">
        <p14:creationId xmlns:p14="http://schemas.microsoft.com/office/powerpoint/2010/main" val="3142603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5533224"/>
          </a:xfrm>
        </p:spPr>
        <p:txBody>
          <a:bodyPr>
            <a:normAutofit/>
          </a:bodyPr>
          <a:lstStyle/>
          <a:p>
            <a:pPr indent="476250">
              <a:lnSpc>
                <a:spcPts val="1560"/>
              </a:lnSpc>
              <a:spcAft>
                <a:spcPts val="1000"/>
              </a:spcAft>
            </a:pPr>
            <a:r>
              <a:rPr lang="pl-PL" sz="2000" b="1" i="1" dirty="0" smtClean="0"/>
              <a:t>                                                  MUZYKOTERAPIA</a:t>
            </a:r>
            <a:br>
              <a:rPr lang="pl-PL" sz="2000" b="1" i="1" dirty="0" smtClean="0"/>
            </a:br>
            <a:r>
              <a:rPr lang="pl-PL" sz="2000" b="1" i="1" dirty="0"/>
              <a:t/>
            </a:r>
            <a:br>
              <a:rPr lang="pl-PL" sz="2000" b="1" i="1" dirty="0"/>
            </a:br>
            <a:r>
              <a:rPr lang="pl-PL" sz="2000" b="1" dirty="0" smtClean="0"/>
              <a:t/>
            </a:r>
            <a:br>
              <a:rPr lang="pl-PL" sz="2000" b="1" dirty="0" smtClean="0"/>
            </a:br>
            <a:r>
              <a:rPr lang="pl-PL" sz="2000" b="1" dirty="0" smtClean="0"/>
              <a:t/>
            </a:r>
            <a:br>
              <a:rPr lang="pl-PL" sz="2000" b="1" dirty="0" smtClean="0"/>
            </a:br>
            <a:r>
              <a:rPr lang="pl-PL" sz="1600" b="1" dirty="0">
                <a:ea typeface="Times New Roman"/>
                <a:cs typeface="Times New Roman"/>
              </a:rPr>
              <a:t>Jest to relaksacja dźwiękiem. Taka terapia pozwala na wyciszenie emocji i spojrzenie na nie z dystansem, daje uczucie ulgi i lekkości: </a:t>
            </a:r>
            <a:r>
              <a:rPr lang="pl-PL" sz="1600" b="1" dirty="0" smtClean="0">
                <a:ea typeface="Times New Roman"/>
                <a:cs typeface="Times New Roman"/>
              </a:rPr>
              <a:t/>
            </a:r>
            <a:br>
              <a:rPr lang="pl-PL" sz="1600" b="1" dirty="0" smtClean="0">
                <a:ea typeface="Times New Roman"/>
                <a:cs typeface="Times New Roman"/>
              </a:rPr>
            </a:br>
            <a:r>
              <a:rPr lang="pl-PL" sz="1600" b="1" dirty="0">
                <a:ea typeface="Calibri"/>
                <a:cs typeface="Times New Roman"/>
              </a:rPr>
              <a:t/>
            </a:r>
            <a:br>
              <a:rPr lang="pl-PL" sz="1600" b="1" dirty="0">
                <a:ea typeface="Calibri"/>
                <a:cs typeface="Times New Roman"/>
              </a:rPr>
            </a:br>
            <a:r>
              <a:rPr lang="pl-PL" sz="1600" b="1" dirty="0" smtClean="0">
                <a:ea typeface="Calibri"/>
                <a:cs typeface="Times New Roman"/>
              </a:rPr>
              <a:t>1. </a:t>
            </a:r>
            <a:r>
              <a:rPr lang="pl-PL" sz="1600" b="1" dirty="0" smtClean="0">
                <a:ea typeface="Times New Roman"/>
                <a:cs typeface="Times New Roman"/>
              </a:rPr>
              <a:t>Włącz </a:t>
            </a:r>
            <a:r>
              <a:rPr lang="pl-PL" sz="1600" b="1" dirty="0">
                <a:ea typeface="Times New Roman"/>
                <a:cs typeface="Times New Roman"/>
              </a:rPr>
              <a:t>spokojną muzykę – taką, którą lubisz, która skutecznie Cię uspokaja, koi Twoje zmysły;</a:t>
            </a:r>
            <a:r>
              <a:rPr lang="pl-PL" sz="1600" b="1" dirty="0">
                <a:ea typeface="Calibri"/>
                <a:cs typeface="Times New Roman"/>
              </a:rPr>
              <a:t/>
            </a:r>
            <a:br>
              <a:rPr lang="pl-PL" sz="1600" b="1" dirty="0">
                <a:ea typeface="Calibri"/>
                <a:cs typeface="Times New Roman"/>
              </a:rPr>
            </a:br>
            <a:r>
              <a:rPr lang="pl-PL" sz="1600" b="1" dirty="0" smtClean="0">
                <a:ea typeface="Calibri"/>
                <a:cs typeface="Times New Roman"/>
              </a:rPr>
              <a:t>2. </a:t>
            </a:r>
            <a:r>
              <a:rPr lang="pl-PL" sz="1600" b="1" dirty="0" smtClean="0">
                <a:ea typeface="Times New Roman"/>
                <a:cs typeface="Times New Roman"/>
              </a:rPr>
              <a:t>Połóż </a:t>
            </a:r>
            <a:r>
              <a:rPr lang="pl-PL" sz="1600" b="1" dirty="0">
                <a:ea typeface="Times New Roman"/>
                <a:cs typeface="Times New Roman"/>
              </a:rPr>
              <a:t>się albo wygodnie rozsiądź w fotelu, możesz zamknąć oczy;</a:t>
            </a:r>
            <a:r>
              <a:rPr lang="pl-PL" sz="1600" b="1" dirty="0">
                <a:ea typeface="Calibri"/>
                <a:cs typeface="Times New Roman"/>
              </a:rPr>
              <a:t/>
            </a:r>
            <a:br>
              <a:rPr lang="pl-PL" sz="1600" b="1" dirty="0">
                <a:ea typeface="Calibri"/>
                <a:cs typeface="Times New Roman"/>
              </a:rPr>
            </a:br>
            <a:r>
              <a:rPr lang="pl-PL" sz="1600" b="1" dirty="0" smtClean="0">
                <a:ea typeface="Calibri"/>
                <a:cs typeface="Times New Roman"/>
              </a:rPr>
              <a:t>3. </a:t>
            </a:r>
            <a:r>
              <a:rPr lang="pl-PL" sz="1600" b="1" dirty="0" smtClean="0">
                <a:ea typeface="Times New Roman"/>
                <a:cs typeface="Times New Roman"/>
              </a:rPr>
              <a:t>Teraz </a:t>
            </a:r>
            <a:r>
              <a:rPr lang="pl-PL" sz="1600" b="1" dirty="0">
                <a:ea typeface="Times New Roman"/>
                <a:cs typeface="Times New Roman"/>
              </a:rPr>
              <a:t>przez około 20 minut staraj się nie myśleć o niczym, odłóż zmartwienia na bok i wsłuchuj się jedynie w dźwięki kojącej </a:t>
            </a:r>
            <a:r>
              <a:rPr lang="pl-PL" sz="1600" b="1" dirty="0" smtClean="0">
                <a:ea typeface="Times New Roman"/>
                <a:cs typeface="Times New Roman"/>
              </a:rPr>
              <a:t>muzyki.</a:t>
            </a:r>
            <a:r>
              <a:rPr lang="pl-PL" sz="2000" b="1" dirty="0" smtClean="0">
                <a:ea typeface="Times New Roman"/>
                <a:cs typeface="Times New Roman"/>
              </a:rPr>
              <a:t/>
            </a:r>
            <a:br>
              <a:rPr lang="pl-PL" sz="2000" b="1" dirty="0" smtClean="0">
                <a:ea typeface="Times New Roman"/>
                <a:cs typeface="Times New Roman"/>
              </a:rPr>
            </a:br>
            <a:r>
              <a:rPr lang="pl-PL" sz="2000" b="1" dirty="0">
                <a:ea typeface="Times New Roman"/>
                <a:cs typeface="Times New Roman"/>
              </a:rPr>
              <a:t/>
            </a:r>
            <a:br>
              <a:rPr lang="pl-PL" sz="2000" b="1" dirty="0">
                <a:ea typeface="Times New Roman"/>
                <a:cs typeface="Times New Roman"/>
              </a:rPr>
            </a:br>
            <a:r>
              <a:rPr lang="pl-PL" sz="2000" b="1" dirty="0" smtClean="0">
                <a:ea typeface="Times New Roman"/>
                <a:cs typeface="Times New Roman"/>
              </a:rPr>
              <a:t/>
            </a:r>
            <a:br>
              <a:rPr lang="pl-PL" sz="2000" b="1" dirty="0" smtClean="0">
                <a:ea typeface="Times New Roman"/>
                <a:cs typeface="Times New Roman"/>
              </a:rPr>
            </a:br>
            <a:r>
              <a:rPr lang="pl-PL" sz="2000" b="1" dirty="0">
                <a:ea typeface="Times New Roman"/>
                <a:cs typeface="Times New Roman"/>
              </a:rPr>
              <a:t/>
            </a:r>
            <a:br>
              <a:rPr lang="pl-PL" sz="2000" b="1" dirty="0">
                <a:ea typeface="Times New Roman"/>
                <a:cs typeface="Times New Roman"/>
              </a:rPr>
            </a:br>
            <a:r>
              <a:rPr lang="pl-PL" sz="2000" b="1" dirty="0" smtClean="0">
                <a:ea typeface="Times New Roman"/>
                <a:cs typeface="Times New Roman"/>
              </a:rPr>
              <a:t/>
            </a:r>
            <a:br>
              <a:rPr lang="pl-PL" sz="2000" b="1" dirty="0" smtClean="0">
                <a:ea typeface="Times New Roman"/>
                <a:cs typeface="Times New Roman"/>
              </a:rPr>
            </a:br>
            <a:r>
              <a:rPr lang="pl-PL" sz="2000" b="1" dirty="0">
                <a:ea typeface="Times New Roman"/>
                <a:cs typeface="Times New Roman"/>
              </a:rPr>
              <a:t/>
            </a:r>
            <a:br>
              <a:rPr lang="pl-PL" sz="2000" b="1" dirty="0">
                <a:ea typeface="Times New Roman"/>
                <a:cs typeface="Times New Roman"/>
              </a:rPr>
            </a:br>
            <a:r>
              <a:rPr lang="pl-PL" sz="2000" b="1" dirty="0" smtClean="0">
                <a:ea typeface="Times New Roman"/>
                <a:cs typeface="Times New Roman"/>
              </a:rPr>
              <a:t/>
            </a:r>
            <a:br>
              <a:rPr lang="pl-PL" sz="2000" b="1" dirty="0" smtClean="0">
                <a:ea typeface="Times New Roman"/>
                <a:cs typeface="Times New Roman"/>
              </a:rPr>
            </a:br>
            <a:r>
              <a:rPr lang="pl-PL" sz="1800" dirty="0">
                <a:ea typeface="Calibri"/>
                <a:cs typeface="Times New Roman"/>
              </a:rPr>
              <a:t/>
            </a:r>
            <a:br>
              <a:rPr lang="pl-PL" sz="1800" dirty="0">
                <a:ea typeface="Calibri"/>
                <a:cs typeface="Times New Roman"/>
              </a:rPr>
            </a:br>
            <a:r>
              <a:rPr lang="pl-PL" sz="2000" dirty="0"/>
              <a:t/>
            </a:r>
            <a:br>
              <a:rPr lang="pl-PL" sz="2000" dirty="0"/>
            </a:br>
            <a:endParaRPr lang="pl-PL" sz="2000" dirty="0"/>
          </a:p>
        </p:txBody>
      </p:sp>
    </p:spTree>
    <p:extLst>
      <p:ext uri="{BB962C8B-B14F-4D97-AF65-F5344CB8AC3E}">
        <p14:creationId xmlns:p14="http://schemas.microsoft.com/office/powerpoint/2010/main" val="24536341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5389208"/>
          </a:xfrm>
        </p:spPr>
        <p:txBody>
          <a:bodyPr>
            <a:normAutofit fontScale="90000"/>
          </a:bodyPr>
          <a:lstStyle/>
          <a:p>
            <a:pPr marL="342900" lvl="0" indent="-342900">
              <a:lnSpc>
                <a:spcPct val="115000"/>
              </a:lnSpc>
              <a:spcAft>
                <a:spcPts val="1000"/>
              </a:spcAft>
              <a:tabLst>
                <a:tab pos="457200" algn="l"/>
              </a:tabLst>
            </a:pPr>
            <a:r>
              <a:rPr lang="pl-PL" sz="2200" b="1" i="1" dirty="0" smtClean="0"/>
              <a:t>                                                          AROMATERAPIA</a:t>
            </a:r>
            <a:r>
              <a:rPr lang="pl-PL" sz="2000" b="1" i="1" dirty="0" smtClean="0"/>
              <a:t/>
            </a:r>
            <a:br>
              <a:rPr lang="pl-PL" sz="2000" b="1" i="1" dirty="0" smtClean="0"/>
            </a:br>
            <a:r>
              <a:rPr lang="pl-PL" sz="2000" b="1" i="1" dirty="0"/>
              <a:t/>
            </a:r>
            <a:br>
              <a:rPr lang="pl-PL" sz="2000" b="1" i="1" dirty="0"/>
            </a:br>
            <a:r>
              <a:rPr lang="pl-PL" sz="2000" b="1" dirty="0">
                <a:ea typeface="Times New Roman"/>
                <a:cs typeface="Times New Roman"/>
              </a:rPr>
              <a:t>Jest to relaksacja zapachem. Pozwala nawiązać kontakt z własnym oddechem i przekształcić wszelkie negatywne emocje w pozytywne i przyjemne. Wysoka skuteczność tego typu terapii związana jest z faktem, iż zmysł powonienia ma ścisły związek z tą częścią naszego mózgu, która odpowiada za emocje:</a:t>
            </a:r>
            <a:r>
              <a:rPr lang="pl-PL" sz="1800" b="1" dirty="0">
                <a:ea typeface="Calibri"/>
                <a:cs typeface="Times New Roman"/>
              </a:rPr>
              <a:t/>
            </a:r>
            <a:br>
              <a:rPr lang="pl-PL" sz="1800" b="1" dirty="0">
                <a:ea typeface="Calibri"/>
                <a:cs typeface="Times New Roman"/>
              </a:rPr>
            </a:br>
            <a:r>
              <a:rPr lang="pl-PL" sz="1800" b="1" dirty="0" smtClean="0">
                <a:ea typeface="Calibri"/>
                <a:cs typeface="Times New Roman"/>
              </a:rPr>
              <a:t/>
            </a:r>
            <a:br>
              <a:rPr lang="pl-PL" sz="1800" b="1" dirty="0" smtClean="0">
                <a:ea typeface="Calibri"/>
                <a:cs typeface="Times New Roman"/>
              </a:rPr>
            </a:br>
            <a:r>
              <a:rPr lang="pl-PL" sz="1800" b="1" dirty="0" smtClean="0">
                <a:ea typeface="Calibri"/>
                <a:cs typeface="Times New Roman"/>
              </a:rPr>
              <a:t>1. </a:t>
            </a:r>
            <a:r>
              <a:rPr lang="pl-PL" sz="2000" b="1" dirty="0" smtClean="0">
                <a:ea typeface="Times New Roman"/>
                <a:cs typeface="Times New Roman"/>
              </a:rPr>
              <a:t>Wywietrz </a:t>
            </a:r>
            <a:r>
              <a:rPr lang="pl-PL" sz="2000" b="1" dirty="0">
                <a:ea typeface="Times New Roman"/>
                <a:cs typeface="Times New Roman"/>
              </a:rPr>
              <a:t>dokładnie pomieszczenie, w którym przebywasz;</a:t>
            </a:r>
            <a:r>
              <a:rPr lang="pl-PL" sz="1800" b="1" dirty="0">
                <a:ea typeface="Calibri"/>
                <a:cs typeface="Times New Roman"/>
              </a:rPr>
              <a:t/>
            </a:r>
            <a:br>
              <a:rPr lang="pl-PL" sz="1800" b="1" dirty="0">
                <a:ea typeface="Calibri"/>
                <a:cs typeface="Times New Roman"/>
              </a:rPr>
            </a:br>
            <a:r>
              <a:rPr lang="pl-PL" sz="1800" b="1" dirty="0" smtClean="0">
                <a:ea typeface="Calibri"/>
                <a:cs typeface="Times New Roman"/>
              </a:rPr>
              <a:t>2. </a:t>
            </a:r>
            <a:r>
              <a:rPr lang="pl-PL" sz="2000" b="1" dirty="0" smtClean="0">
                <a:ea typeface="Times New Roman"/>
                <a:cs typeface="Times New Roman"/>
              </a:rPr>
              <a:t>Teraz </a:t>
            </a:r>
            <a:r>
              <a:rPr lang="pl-PL" sz="2000" b="1" dirty="0">
                <a:ea typeface="Times New Roman"/>
                <a:cs typeface="Times New Roman"/>
              </a:rPr>
              <a:t>zapal świeczkę o ulubionym zapachu albo użyj kojących olejków zapachowych;</a:t>
            </a:r>
            <a:r>
              <a:rPr lang="pl-PL" sz="1800" b="1" dirty="0">
                <a:ea typeface="Calibri"/>
                <a:cs typeface="Times New Roman"/>
              </a:rPr>
              <a:t/>
            </a:r>
            <a:br>
              <a:rPr lang="pl-PL" sz="1800" b="1" dirty="0">
                <a:ea typeface="Calibri"/>
                <a:cs typeface="Times New Roman"/>
              </a:rPr>
            </a:br>
            <a:r>
              <a:rPr lang="pl-PL" sz="1800" b="1" dirty="0" smtClean="0">
                <a:ea typeface="Calibri"/>
                <a:cs typeface="Times New Roman"/>
              </a:rPr>
              <a:t>3. </a:t>
            </a:r>
            <a:r>
              <a:rPr lang="pl-PL" sz="2000" b="1" dirty="0" smtClean="0">
                <a:ea typeface="Times New Roman"/>
                <a:cs typeface="Times New Roman"/>
              </a:rPr>
              <a:t>Połóż </a:t>
            </a:r>
            <a:r>
              <a:rPr lang="pl-PL" sz="2000" b="1" dirty="0">
                <a:ea typeface="Times New Roman"/>
                <a:cs typeface="Times New Roman"/>
              </a:rPr>
              <a:t>się albo rozsiądź wygodnie w fotelu, możesz zamknąć oczy i włączyć dodatkowo jakąś przyjemną, relaksującą muzykę;</a:t>
            </a:r>
            <a:r>
              <a:rPr lang="pl-PL" sz="1800" b="1" dirty="0">
                <a:ea typeface="Calibri"/>
                <a:cs typeface="Times New Roman"/>
              </a:rPr>
              <a:t/>
            </a:r>
            <a:br>
              <a:rPr lang="pl-PL" sz="1800" b="1" dirty="0">
                <a:ea typeface="Calibri"/>
                <a:cs typeface="Times New Roman"/>
              </a:rPr>
            </a:br>
            <a:r>
              <a:rPr lang="pl-PL" sz="1800" b="1" dirty="0" smtClean="0">
                <a:ea typeface="Calibri"/>
                <a:cs typeface="Times New Roman"/>
              </a:rPr>
              <a:t>4. </a:t>
            </a:r>
            <a:r>
              <a:rPr lang="pl-PL" sz="2000" b="1" dirty="0" smtClean="0">
                <a:ea typeface="Times New Roman"/>
                <a:cs typeface="Times New Roman"/>
              </a:rPr>
              <a:t>Przez </a:t>
            </a:r>
            <a:r>
              <a:rPr lang="pl-PL" sz="2000" b="1" dirty="0">
                <a:ea typeface="Times New Roman"/>
                <a:cs typeface="Times New Roman"/>
              </a:rPr>
              <a:t>chwilę nie myśl o niczym, chłoń jedynie zapachy, które unoszą się w powietrzu, delikatnie pieszczą Twoje nozdrza, po czym łagodnie wpływają do płuc. </a:t>
            </a:r>
            <a:r>
              <a:rPr lang="pl-PL" sz="2000" b="1" dirty="0" smtClean="0">
                <a:ea typeface="Times New Roman"/>
                <a:cs typeface="Times New Roman"/>
              </a:rPr>
              <a:t>5. Obserwuj</a:t>
            </a:r>
            <a:r>
              <a:rPr lang="pl-PL" sz="2000" b="1" dirty="0">
                <a:ea typeface="Times New Roman"/>
                <a:cs typeface="Times New Roman"/>
              </a:rPr>
              <a:t>, jak zmieniają się Twoje emocje.</a:t>
            </a:r>
            <a:r>
              <a:rPr lang="pl-PL" sz="1800" b="1" dirty="0">
                <a:ea typeface="Calibri"/>
                <a:cs typeface="Times New Roman"/>
              </a:rPr>
              <a:t/>
            </a:r>
            <a:br>
              <a:rPr lang="pl-PL" sz="1800" b="1" dirty="0">
                <a:ea typeface="Calibri"/>
                <a:cs typeface="Times New Roman"/>
              </a:rPr>
            </a:br>
            <a:endParaRPr lang="pl-PL" sz="2000" b="1" i="1" dirty="0"/>
          </a:p>
        </p:txBody>
      </p:sp>
    </p:spTree>
    <p:extLst>
      <p:ext uri="{BB962C8B-B14F-4D97-AF65-F5344CB8AC3E}">
        <p14:creationId xmlns:p14="http://schemas.microsoft.com/office/powerpoint/2010/main" val="2310109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a:bodyPr>
          <a:lstStyle/>
          <a:p>
            <a:pPr marL="0" indent="0">
              <a:lnSpc>
                <a:spcPct val="150000"/>
              </a:lnSpc>
              <a:buNone/>
            </a:pPr>
            <a:r>
              <a:rPr lang="pl-PL" b="1" dirty="0">
                <a:solidFill>
                  <a:schemeClr val="tx2"/>
                </a:solidFill>
              </a:rPr>
              <a:t>1. Co to jest stres?</a:t>
            </a:r>
            <a:br>
              <a:rPr lang="pl-PL" b="1" dirty="0">
                <a:solidFill>
                  <a:schemeClr val="tx2"/>
                </a:solidFill>
              </a:rPr>
            </a:br>
            <a:r>
              <a:rPr lang="pl-PL" b="1" dirty="0">
                <a:solidFill>
                  <a:schemeClr val="tx2"/>
                </a:solidFill>
              </a:rPr>
              <a:t>2. W jakich sytuacjach przeżywamy stres?</a:t>
            </a:r>
            <a:br>
              <a:rPr lang="pl-PL" b="1" dirty="0">
                <a:solidFill>
                  <a:schemeClr val="tx2"/>
                </a:solidFill>
              </a:rPr>
            </a:br>
            <a:r>
              <a:rPr lang="pl-PL" b="1" dirty="0">
                <a:solidFill>
                  <a:schemeClr val="tx2"/>
                </a:solidFill>
              </a:rPr>
              <a:t>3. Jakie są oznaki stresu?</a:t>
            </a:r>
          </a:p>
          <a:p>
            <a:pPr marL="0" indent="0">
              <a:lnSpc>
                <a:spcPct val="150000"/>
              </a:lnSpc>
              <a:buNone/>
            </a:pPr>
            <a:r>
              <a:rPr lang="pl-PL" b="1" dirty="0">
                <a:solidFill>
                  <a:schemeClr val="tx2"/>
                </a:solidFill>
              </a:rPr>
              <a:t>4. Jak radzić sobie ze stresem?</a:t>
            </a:r>
          </a:p>
        </p:txBody>
      </p:sp>
    </p:spTree>
    <p:extLst>
      <p:ext uri="{BB962C8B-B14F-4D97-AF65-F5344CB8AC3E}">
        <p14:creationId xmlns:p14="http://schemas.microsoft.com/office/powerpoint/2010/main" val="8594934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67544" y="1196752"/>
            <a:ext cx="8305800" cy="4896544"/>
          </a:xfrm>
        </p:spPr>
        <p:txBody>
          <a:bodyPr>
            <a:normAutofit/>
          </a:bodyPr>
          <a:lstStyle/>
          <a:p>
            <a:pPr algn="ctr"/>
            <a:r>
              <a:rPr lang="pl-PL" sz="2000" b="1" dirty="0" smtClean="0"/>
              <a:t>Relaksacja jest pewną formą umiejętności, dlatego też trzeba się jej nauczyć. Warto poznać podstawowe sposoby relaksacji i wypróbować konkretne techniki, aby wybrać te, które najskuteczniej działają właśnie na Ciebie! </a:t>
            </a:r>
            <a:r>
              <a:rPr lang="pl-PL" sz="2000" dirty="0" smtClean="0"/>
              <a:t/>
            </a:r>
            <a:br>
              <a:rPr lang="pl-PL" sz="2000" dirty="0" smtClean="0"/>
            </a:br>
            <a:r>
              <a:rPr lang="pl-PL" sz="2000" dirty="0"/>
              <a:t/>
            </a:r>
            <a:br>
              <a:rPr lang="pl-PL" sz="2000" dirty="0"/>
            </a:br>
            <a:r>
              <a:rPr lang="pl-PL" sz="2000" smtClean="0"/>
              <a:t/>
            </a:r>
            <a:br>
              <a:rPr lang="pl-PL" sz="2000" smtClean="0"/>
            </a:br>
            <a:r>
              <a:rPr lang="pl-PL" sz="2000" smtClean="0"/>
              <a:t/>
            </a:r>
            <a:br>
              <a:rPr lang="pl-PL" sz="2000" smtClean="0"/>
            </a:br>
            <a:r>
              <a:rPr lang="pl-PL" sz="2000" dirty="0"/>
              <a:t/>
            </a:r>
            <a:br>
              <a:rPr lang="pl-PL" sz="2000" dirty="0"/>
            </a:br>
            <a:r>
              <a:rPr lang="pl-PL" sz="2000" dirty="0" smtClean="0"/>
              <a:t/>
            </a:r>
            <a:br>
              <a:rPr lang="pl-PL" sz="2000" dirty="0" smtClean="0"/>
            </a:br>
            <a:endParaRPr lang="pl-PL" sz="2000" dirty="0"/>
          </a:p>
        </p:txBody>
      </p:sp>
    </p:spTree>
    <p:extLst>
      <p:ext uri="{BB962C8B-B14F-4D97-AF65-F5344CB8AC3E}">
        <p14:creationId xmlns:p14="http://schemas.microsoft.com/office/powerpoint/2010/main" val="8592934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5533224"/>
          </a:xfrm>
        </p:spPr>
        <p:txBody>
          <a:bodyPr>
            <a:normAutofit fontScale="90000"/>
          </a:bodyPr>
          <a:lstStyle/>
          <a:p>
            <a:r>
              <a:rPr lang="pl-PL" sz="1400" dirty="0" smtClean="0"/>
              <a:t/>
            </a:r>
            <a:br>
              <a:rPr lang="pl-PL" sz="1400" dirty="0" smtClean="0"/>
            </a:br>
            <a:r>
              <a:rPr lang="pl-PL" sz="1400" dirty="0"/>
              <a:t/>
            </a:r>
            <a:br>
              <a:rPr lang="pl-PL" sz="1400" dirty="0"/>
            </a:br>
            <a:r>
              <a:rPr lang="pl-PL" sz="1400" dirty="0" smtClean="0"/>
              <a:t/>
            </a:r>
            <a:br>
              <a:rPr lang="pl-PL" sz="1400" dirty="0" smtClean="0"/>
            </a:br>
            <a:r>
              <a:rPr lang="pl-PL" sz="1400" dirty="0"/>
              <a:t/>
            </a:r>
            <a:br>
              <a:rPr lang="pl-PL" sz="1400" dirty="0"/>
            </a:br>
            <a:r>
              <a:rPr lang="pl-PL" sz="1400" dirty="0" smtClean="0"/>
              <a:t>                                                                                                   </a:t>
            </a:r>
            <a:r>
              <a:rPr lang="pl-PL" sz="1800" b="1" dirty="0" smtClean="0"/>
              <a:t>Bibliografia</a:t>
            </a:r>
            <a:r>
              <a:rPr lang="pl-PL" sz="1600" b="1" dirty="0" smtClean="0"/>
              <a:t/>
            </a:r>
            <a:br>
              <a:rPr lang="pl-PL" sz="1600" b="1" dirty="0" smtClean="0"/>
            </a:br>
            <a:r>
              <a:rPr lang="pl-PL" sz="1600" b="1" dirty="0"/>
              <a:t/>
            </a:r>
            <a:br>
              <a:rPr lang="pl-PL" sz="1600" b="1" dirty="0"/>
            </a:br>
            <a:r>
              <a:rPr lang="pl-PL" sz="1400" dirty="0" smtClean="0"/>
              <a:t/>
            </a:r>
            <a:br>
              <a:rPr lang="pl-PL" sz="1400" dirty="0" smtClean="0"/>
            </a:br>
            <a:r>
              <a:rPr lang="pl-PL" sz="1400" dirty="0" smtClean="0"/>
              <a:t>1. </a:t>
            </a:r>
            <a:r>
              <a:rPr lang="pl-PL" sz="1400" i="1" dirty="0" smtClean="0"/>
              <a:t>„Głos </a:t>
            </a:r>
            <a:r>
              <a:rPr lang="pl-PL" sz="1400" dirty="0" smtClean="0"/>
              <a:t>pedagogiczny”, styczeń 2015.</a:t>
            </a:r>
            <a:br>
              <a:rPr lang="pl-PL" sz="1400" dirty="0" smtClean="0"/>
            </a:br>
            <a:r>
              <a:rPr lang="pl-PL" sz="1400" dirty="0"/>
              <a:t>2. http://jak-radzic-sobie-ze-stresem.blogspot.com</a:t>
            </a:r>
            <a:r>
              <a:rPr lang="pl-PL" sz="1400" dirty="0" smtClean="0"/>
              <a:t>/</a:t>
            </a:r>
            <a:br>
              <a:rPr lang="pl-PL" sz="1400" dirty="0" smtClean="0"/>
            </a:br>
            <a:r>
              <a:rPr lang="pl-PL" sz="1400" dirty="0" smtClean="0"/>
              <a:t>3. </a:t>
            </a:r>
            <a:r>
              <a:rPr lang="pl-PL" sz="1400" dirty="0" err="1" smtClean="0"/>
              <a:t>Grochmal</a:t>
            </a:r>
            <a:r>
              <a:rPr lang="pl-PL" sz="1400" dirty="0" smtClean="0"/>
              <a:t> S., </a:t>
            </a:r>
            <a:r>
              <a:rPr lang="pl-PL" sz="1400" i="1" dirty="0" smtClean="0"/>
              <a:t>„Stres – nasz wróg czy sprzymierzeniec?”</a:t>
            </a:r>
            <a:r>
              <a:rPr lang="pl-PL" sz="1400" dirty="0" smtClean="0"/>
              <a:t>, Wrocław 1992.</a:t>
            </a:r>
            <a:br>
              <a:rPr lang="pl-PL" sz="1400" dirty="0" smtClean="0"/>
            </a:br>
            <a:r>
              <a:rPr lang="pl-PL" sz="1400" dirty="0" smtClean="0"/>
              <a:t/>
            </a:r>
            <a:br>
              <a:rPr lang="pl-PL" sz="1400" dirty="0" smtClean="0"/>
            </a:br>
            <a:r>
              <a:rPr lang="pl-PL" sz="1400" dirty="0"/>
              <a:t/>
            </a:r>
            <a:br>
              <a:rPr lang="pl-PL" sz="1400" dirty="0"/>
            </a:br>
            <a:r>
              <a:rPr lang="pl-PL" sz="1400" dirty="0" smtClean="0"/>
              <a:t/>
            </a:r>
            <a:br>
              <a:rPr lang="pl-PL" sz="1400" dirty="0" smtClean="0"/>
            </a:br>
            <a:r>
              <a:rPr lang="pl-PL" sz="1400" dirty="0"/>
              <a:t/>
            </a:r>
            <a:br>
              <a:rPr lang="pl-PL" sz="1400" dirty="0"/>
            </a:br>
            <a:r>
              <a:rPr lang="pl-PL" sz="1400" dirty="0" smtClean="0"/>
              <a:t/>
            </a:r>
            <a:br>
              <a:rPr lang="pl-PL" sz="1400" dirty="0" smtClean="0"/>
            </a:br>
            <a:r>
              <a:rPr lang="pl-PL" sz="1400" dirty="0"/>
              <a:t/>
            </a:r>
            <a:br>
              <a:rPr lang="pl-PL" sz="1400" dirty="0"/>
            </a:br>
            <a:r>
              <a:rPr lang="pl-PL" sz="1400" dirty="0" smtClean="0"/>
              <a:t/>
            </a:r>
            <a:br>
              <a:rPr lang="pl-PL" sz="1400" dirty="0" smtClean="0"/>
            </a:br>
            <a:r>
              <a:rPr lang="pl-PL" sz="1400" dirty="0"/>
              <a:t/>
            </a:r>
            <a:br>
              <a:rPr lang="pl-PL" sz="1400" dirty="0"/>
            </a:br>
            <a:r>
              <a:rPr lang="pl-PL" sz="1400" dirty="0" smtClean="0"/>
              <a:t/>
            </a:r>
            <a:br>
              <a:rPr lang="pl-PL" sz="1400" dirty="0" smtClean="0"/>
            </a:br>
            <a:r>
              <a:rPr lang="pl-PL" sz="1400" dirty="0"/>
              <a:t/>
            </a:r>
            <a:br>
              <a:rPr lang="pl-PL" sz="1400" dirty="0"/>
            </a:br>
            <a:r>
              <a:rPr lang="pl-PL" sz="1400" dirty="0" smtClean="0"/>
              <a:t/>
            </a:r>
            <a:br>
              <a:rPr lang="pl-PL" sz="1400" dirty="0" smtClean="0"/>
            </a:br>
            <a:r>
              <a:rPr lang="pl-PL" sz="1400" dirty="0"/>
              <a:t/>
            </a:r>
            <a:br>
              <a:rPr lang="pl-PL" sz="1400" dirty="0"/>
            </a:br>
            <a:r>
              <a:rPr lang="pl-PL" sz="1400" dirty="0" smtClean="0"/>
              <a:t/>
            </a:r>
            <a:br>
              <a:rPr lang="pl-PL" sz="1400" dirty="0" smtClean="0"/>
            </a:br>
            <a:r>
              <a:rPr lang="pl-PL" sz="1400" dirty="0"/>
              <a:t/>
            </a:r>
            <a:br>
              <a:rPr lang="pl-PL" sz="1400" dirty="0"/>
            </a:br>
            <a:r>
              <a:rPr lang="pl-PL" sz="1400" dirty="0" smtClean="0"/>
              <a:t/>
            </a:r>
            <a:br>
              <a:rPr lang="pl-PL" sz="1400" dirty="0" smtClean="0"/>
            </a:br>
            <a:endParaRPr lang="pl-PL" sz="1400" i="1" dirty="0"/>
          </a:p>
        </p:txBody>
      </p:sp>
    </p:spTree>
    <p:extLst>
      <p:ext uri="{BB962C8B-B14F-4D97-AF65-F5344CB8AC3E}">
        <p14:creationId xmlns:p14="http://schemas.microsoft.com/office/powerpoint/2010/main" val="29396574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a:xfrm>
            <a:off x="457200" y="1484784"/>
            <a:ext cx="8229600" cy="4839816"/>
          </a:xfrm>
        </p:spPr>
        <p:txBody>
          <a:bodyPr>
            <a:normAutofit/>
          </a:bodyPr>
          <a:lstStyle/>
          <a:p>
            <a:pPr marL="0" indent="0">
              <a:buNone/>
            </a:pPr>
            <a:endParaRPr lang="pl-PL" sz="3600" b="1" i="1" cap="all" spc="600" dirty="0" smtClean="0">
              <a:solidFill>
                <a:schemeClr val="tx2">
                  <a:lumMod val="75000"/>
                </a:schemeClr>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endParaRPr>
          </a:p>
          <a:p>
            <a:pPr marL="0" indent="0">
              <a:buNone/>
            </a:pPr>
            <a:r>
              <a:rPr lang="pl-PL" sz="3600" b="1" i="1" cap="all" spc="600" dirty="0" err="1" smtClean="0">
                <a:solidFill>
                  <a:schemeClr val="tx2">
                    <a:lumMod val="75000"/>
                  </a:schemeClr>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streS</a:t>
            </a:r>
            <a:r>
              <a:rPr lang="pl-PL" sz="3600" b="1" cap="all" dirty="0" smtClean="0">
                <a:solidFill>
                  <a:schemeClr val="tx2">
                    <a:lumMod val="75000"/>
                  </a:schemeClr>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a:t>
            </a:r>
            <a:r>
              <a:rPr lang="pl-PL" sz="3600" b="1" cap="all" dirty="0">
                <a:solidFill>
                  <a:schemeClr val="tx2">
                    <a:lumMod val="75000"/>
                  </a:schemeClr>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a:t>
            </a:r>
            <a:r>
              <a:rPr lang="pl-PL" sz="3600" b="1" dirty="0" smtClean="0">
                <a:solidFill>
                  <a:schemeClr val="tx2">
                    <a:lumMod val="75000"/>
                  </a:schemeClr>
                </a:solidFill>
                <a:effectLst>
                  <a:reflection blurRad="12700" stA="48000" endA="300" endPos="55000" dir="5400000" sy="-90000" algn="bl" rotWithShape="0"/>
                </a:effectLst>
                <a:latin typeface="Times New Roman" pitchFamily="18" charset="0"/>
                <a:cs typeface="Times New Roman" pitchFamily="18" charset="0"/>
              </a:rPr>
              <a:t>jest to relacja między umiejętnościami radzenia sobie jednostki a wymaganiami stawianymi jej przez otoczenie.</a:t>
            </a:r>
          </a:p>
          <a:p>
            <a:pPr marL="0" indent="0">
              <a:buNone/>
            </a:pPr>
            <a:endParaRPr lang="pl-PL" sz="3600" b="1" dirty="0" smtClean="0">
              <a:solidFill>
                <a:schemeClr val="tx2">
                  <a:lumMod val="75000"/>
                </a:schemeClr>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endParaRPr>
          </a:p>
          <a:p>
            <a:pPr marL="0" indent="0">
              <a:buNone/>
            </a:pPr>
            <a:r>
              <a:rPr lang="pl-PL" sz="3600" b="1" dirty="0" smtClean="0">
                <a:solidFill>
                  <a:schemeClr val="tx2">
                    <a:lumMod val="75000"/>
                  </a:schemeClr>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a:t>
            </a:r>
            <a:r>
              <a:rPr lang="pl-PL" sz="1200" b="1" dirty="0">
                <a:solidFill>
                  <a:schemeClr val="tx2">
                    <a:lumMod val="75000"/>
                  </a:schemeClr>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C</a:t>
            </a:r>
            <a:r>
              <a:rPr lang="pl-PL" sz="1200" b="1" dirty="0" smtClean="0">
                <a:solidFill>
                  <a:schemeClr val="tx2">
                    <a:lumMod val="75000"/>
                  </a:schemeClr>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h. </a:t>
            </a:r>
            <a:r>
              <a:rPr lang="pl-PL" sz="1200" b="1" dirty="0">
                <a:solidFill>
                  <a:schemeClr val="tx2">
                    <a:lumMod val="75000"/>
                  </a:schemeClr>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S</a:t>
            </a:r>
            <a:r>
              <a:rPr lang="pl-PL" sz="1200" b="1" dirty="0" smtClean="0">
                <a:solidFill>
                  <a:schemeClr val="tx2">
                    <a:lumMod val="75000"/>
                  </a:schemeClr>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pielberg</a:t>
            </a:r>
            <a:endParaRPr lang="pl-PL" sz="3600" dirty="0">
              <a:solidFill>
                <a:schemeClr val="tx2">
                  <a:lumMod val="75000"/>
                </a:schemeClr>
              </a:solidFill>
            </a:endParaRPr>
          </a:p>
        </p:txBody>
      </p:sp>
    </p:spTree>
    <p:extLst>
      <p:ext uri="{BB962C8B-B14F-4D97-AF65-F5344CB8AC3E}">
        <p14:creationId xmlns:p14="http://schemas.microsoft.com/office/powerpoint/2010/main" val="20236757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a:xfrm>
            <a:off x="457200" y="1556792"/>
            <a:ext cx="8229600" cy="4767808"/>
          </a:xfrm>
        </p:spPr>
        <p:txBody>
          <a:bodyPr/>
          <a:lstStyle/>
          <a:p>
            <a:pPr marL="0" indent="0">
              <a:buNone/>
            </a:pPr>
            <a:r>
              <a:rPr lang="pl-PL" b="1" dirty="0">
                <a:solidFill>
                  <a:schemeClr val="tx2"/>
                </a:solidFill>
              </a:rPr>
              <a:t>Wzorzec reakcji na stres, nazwany „ogólnym zespołem adaptacyjnym” przebiega w trzech stadiach:</a:t>
            </a:r>
            <a:br>
              <a:rPr lang="pl-PL" b="1" dirty="0">
                <a:solidFill>
                  <a:schemeClr val="tx2"/>
                </a:solidFill>
              </a:rPr>
            </a:br>
            <a:r>
              <a:rPr lang="pl-PL" b="1" dirty="0">
                <a:solidFill>
                  <a:schemeClr val="tx2"/>
                </a:solidFill>
              </a:rPr>
              <a:t/>
            </a:r>
            <a:br>
              <a:rPr lang="pl-PL" b="1" dirty="0">
                <a:solidFill>
                  <a:schemeClr val="tx2"/>
                </a:solidFill>
              </a:rPr>
            </a:br>
            <a:r>
              <a:rPr lang="pl-PL" b="1" dirty="0">
                <a:solidFill>
                  <a:schemeClr val="tx2"/>
                </a:solidFill>
              </a:rPr>
              <a:t>1. Stadium reakcji alarmowej:</a:t>
            </a:r>
            <a:br>
              <a:rPr lang="pl-PL" b="1" dirty="0">
                <a:solidFill>
                  <a:schemeClr val="tx2"/>
                </a:solidFill>
              </a:rPr>
            </a:br>
            <a:r>
              <a:rPr lang="pl-PL" b="1" dirty="0">
                <a:solidFill>
                  <a:schemeClr val="tx2"/>
                </a:solidFill>
              </a:rPr>
              <a:t>- faza szoku</a:t>
            </a:r>
            <a:br>
              <a:rPr lang="pl-PL" b="1" dirty="0">
                <a:solidFill>
                  <a:schemeClr val="tx2"/>
                </a:solidFill>
              </a:rPr>
            </a:br>
            <a:r>
              <a:rPr lang="pl-PL" b="1" dirty="0">
                <a:solidFill>
                  <a:schemeClr val="tx2"/>
                </a:solidFill>
              </a:rPr>
              <a:t>- faza przeciwdziałania szokowi</a:t>
            </a:r>
            <a:br>
              <a:rPr lang="pl-PL" b="1" dirty="0">
                <a:solidFill>
                  <a:schemeClr val="tx2"/>
                </a:solidFill>
              </a:rPr>
            </a:br>
            <a:r>
              <a:rPr lang="pl-PL" b="1" dirty="0">
                <a:solidFill>
                  <a:schemeClr val="tx2"/>
                </a:solidFill>
              </a:rPr>
              <a:t>2. Stadium odporności</a:t>
            </a:r>
            <a:br>
              <a:rPr lang="pl-PL" b="1" dirty="0">
                <a:solidFill>
                  <a:schemeClr val="tx2"/>
                </a:solidFill>
              </a:rPr>
            </a:br>
            <a:r>
              <a:rPr lang="pl-PL" b="1" dirty="0">
                <a:solidFill>
                  <a:schemeClr val="tx2"/>
                </a:solidFill>
              </a:rPr>
              <a:t>3. Stadium wyczerpania</a:t>
            </a:r>
          </a:p>
        </p:txBody>
      </p:sp>
    </p:spTree>
    <p:extLst>
      <p:ext uri="{BB962C8B-B14F-4D97-AF65-F5344CB8AC3E}">
        <p14:creationId xmlns:p14="http://schemas.microsoft.com/office/powerpoint/2010/main" val="3957782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3600" b="1" dirty="0">
                <a:solidFill>
                  <a:schemeClr val="accent1">
                    <a:lumMod val="75000"/>
                  </a:schemeClr>
                </a:solidFill>
                <a:effectLst>
                  <a:outerShdw blurRad="38100" dist="25400" dir="5400000" algn="tl" rotWithShape="0">
                    <a:srgbClr val="000000">
                      <a:alpha val="43000"/>
                    </a:srgbClr>
                  </a:outerShdw>
                </a:effectLst>
              </a:rPr>
              <a:t>Przykładowe reakcje organizmu </a:t>
            </a:r>
            <a:br>
              <a:rPr lang="pl-PL" sz="3600" b="1" dirty="0">
                <a:solidFill>
                  <a:schemeClr val="accent1">
                    <a:lumMod val="75000"/>
                  </a:schemeClr>
                </a:solidFill>
                <a:effectLst>
                  <a:outerShdw blurRad="38100" dist="25400" dir="5400000" algn="tl" rotWithShape="0">
                    <a:srgbClr val="000000">
                      <a:alpha val="43000"/>
                    </a:srgbClr>
                  </a:outerShdw>
                </a:effectLst>
              </a:rPr>
            </a:br>
            <a:r>
              <a:rPr lang="pl-PL" sz="3600" b="1" dirty="0">
                <a:solidFill>
                  <a:schemeClr val="accent1">
                    <a:lumMod val="75000"/>
                  </a:schemeClr>
                </a:solidFill>
                <a:effectLst>
                  <a:outerShdw blurRad="38100" dist="25400" dir="5400000" algn="tl" rotWithShape="0">
                    <a:srgbClr val="000000">
                      <a:alpha val="43000"/>
                    </a:srgbClr>
                  </a:outerShdw>
                </a:effectLst>
              </a:rPr>
              <a:t>w sytuacji stresowej:</a:t>
            </a:r>
            <a:endParaRPr lang="pl-PL" dirty="0">
              <a:solidFill>
                <a:schemeClr val="accent1">
                  <a:lumMod val="75000"/>
                </a:schemeClr>
              </a:solidFill>
            </a:endParaRPr>
          </a:p>
        </p:txBody>
      </p:sp>
      <p:sp>
        <p:nvSpPr>
          <p:cNvPr id="3" name="Symbol zastępczy zawartości 2"/>
          <p:cNvSpPr>
            <a:spLocks noGrp="1"/>
          </p:cNvSpPr>
          <p:nvPr>
            <p:ph idx="1"/>
          </p:nvPr>
        </p:nvSpPr>
        <p:spPr/>
        <p:txBody>
          <a:bodyPr>
            <a:normAutofit/>
          </a:bodyPr>
          <a:lstStyle/>
          <a:p>
            <a:pPr marL="0" marR="45720" lvl="0" indent="0">
              <a:buClr>
                <a:srgbClr val="0BD0D9"/>
              </a:buClr>
              <a:buFont typeface="Wingdings" pitchFamily="2" charset="2"/>
              <a:buChar char="v"/>
            </a:pPr>
            <a:r>
              <a:rPr lang="pl-PL" dirty="0">
                <a:solidFill>
                  <a:prstClr val="white"/>
                </a:solidFill>
              </a:rPr>
              <a:t> </a:t>
            </a:r>
            <a:r>
              <a:rPr lang="pl-PL" b="1" dirty="0">
                <a:solidFill>
                  <a:schemeClr val="tx2"/>
                </a:solidFill>
              </a:rPr>
              <a:t>kołatanie serca;</a:t>
            </a:r>
          </a:p>
          <a:p>
            <a:pPr marL="0" marR="45720" lvl="0" indent="0">
              <a:buClr>
                <a:srgbClr val="0BD0D9"/>
              </a:buClr>
              <a:buFont typeface="Wingdings" pitchFamily="2" charset="2"/>
              <a:buChar char="v"/>
            </a:pPr>
            <a:r>
              <a:rPr lang="pl-PL" b="1" dirty="0">
                <a:solidFill>
                  <a:schemeClr val="tx2"/>
                </a:solidFill>
              </a:rPr>
              <a:t>zaczerwienienie lub bladość;</a:t>
            </a:r>
          </a:p>
          <a:p>
            <a:pPr marL="0" marR="45720" lvl="0" indent="0">
              <a:buClr>
                <a:srgbClr val="0BD0D9"/>
              </a:buClr>
              <a:buFont typeface="Wingdings" pitchFamily="2" charset="2"/>
              <a:buChar char="v"/>
            </a:pPr>
            <a:r>
              <a:rPr lang="pl-PL" b="1" dirty="0">
                <a:solidFill>
                  <a:schemeClr val="tx2"/>
                </a:solidFill>
              </a:rPr>
              <a:t>szybkie oddychanie lub wrażenie skróconego oddechu;</a:t>
            </a:r>
          </a:p>
          <a:p>
            <a:pPr marL="0" marR="45720" lvl="0" indent="0">
              <a:buClr>
                <a:srgbClr val="0BD0D9"/>
              </a:buClr>
              <a:buFont typeface="Wingdings" pitchFamily="2" charset="2"/>
              <a:buChar char="v"/>
            </a:pPr>
            <a:r>
              <a:rPr lang="pl-PL" b="1" dirty="0">
                <a:solidFill>
                  <a:schemeClr val="tx2"/>
                </a:solidFill>
              </a:rPr>
              <a:t>biegunka, nudności, ból brzucha;</a:t>
            </a:r>
          </a:p>
          <a:p>
            <a:pPr marL="0" marR="45720" lvl="0" indent="0">
              <a:buClr>
                <a:srgbClr val="0BD0D9"/>
              </a:buClr>
              <a:buFont typeface="Wingdings" pitchFamily="2" charset="2"/>
              <a:buChar char="v"/>
            </a:pPr>
            <a:r>
              <a:rPr lang="pl-PL" b="1" dirty="0">
                <a:solidFill>
                  <a:schemeClr val="tx2"/>
                </a:solidFill>
              </a:rPr>
              <a:t>pobudzenie, bezsenność;</a:t>
            </a:r>
          </a:p>
          <a:p>
            <a:pPr marL="0" marR="45720" lvl="0" indent="0">
              <a:buClr>
                <a:srgbClr val="0BD0D9"/>
              </a:buClr>
              <a:buFont typeface="Wingdings" pitchFamily="2" charset="2"/>
              <a:buChar char="v"/>
            </a:pPr>
            <a:r>
              <a:rPr lang="pl-PL" b="1" dirty="0">
                <a:solidFill>
                  <a:schemeClr val="tx2"/>
                </a:solidFill>
              </a:rPr>
              <a:t>ból w klatce piersiowej, itp.</a:t>
            </a:r>
          </a:p>
          <a:p>
            <a:pPr algn="ctr">
              <a:lnSpc>
                <a:spcPct val="150000"/>
              </a:lnSpc>
              <a:buNone/>
            </a:pPr>
            <a:endParaRPr lang="pl-PL" sz="2400" b="1" dirty="0"/>
          </a:p>
        </p:txBody>
      </p:sp>
    </p:spTree>
    <p:extLst>
      <p:ext uri="{BB962C8B-B14F-4D97-AF65-F5344CB8AC3E}">
        <p14:creationId xmlns:p14="http://schemas.microsoft.com/office/powerpoint/2010/main" val="35050269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5461216"/>
          </a:xfrm>
        </p:spPr>
        <p:txBody>
          <a:bodyPr>
            <a:normAutofit/>
          </a:bodyPr>
          <a:lstStyle/>
          <a:p>
            <a:pPr algn="ctr"/>
            <a:r>
              <a:rPr lang="pl-PL" sz="4800" b="1" i="1" dirty="0" smtClean="0"/>
              <a:t>Jak radzić sobie ze stresem?</a:t>
            </a:r>
            <a:br>
              <a:rPr lang="pl-PL" sz="4800" b="1" i="1" dirty="0" smtClean="0"/>
            </a:br>
            <a:r>
              <a:rPr lang="pl-PL" sz="4800" b="1" i="1" dirty="0"/>
              <a:t/>
            </a:r>
            <a:br>
              <a:rPr lang="pl-PL" sz="4800" b="1" i="1" dirty="0"/>
            </a:br>
            <a:r>
              <a:rPr lang="pl-PL" sz="4800" b="1" i="1" dirty="0" smtClean="0"/>
              <a:t/>
            </a:r>
            <a:br>
              <a:rPr lang="pl-PL" sz="4800" b="1" i="1" dirty="0" smtClean="0"/>
            </a:br>
            <a:endParaRPr lang="pl-PL" sz="4800" b="1" i="1" dirty="0"/>
          </a:p>
        </p:txBody>
      </p:sp>
    </p:spTree>
    <p:extLst>
      <p:ext uri="{BB962C8B-B14F-4D97-AF65-F5344CB8AC3E}">
        <p14:creationId xmlns:p14="http://schemas.microsoft.com/office/powerpoint/2010/main" val="1604202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704088"/>
            <a:ext cx="8305800" cy="5605232"/>
          </a:xfrm>
        </p:spPr>
        <p:txBody>
          <a:bodyPr>
            <a:normAutofit/>
          </a:bodyPr>
          <a:lstStyle/>
          <a:p>
            <a:pPr lvl="0">
              <a:lnSpc>
                <a:spcPct val="115000"/>
              </a:lnSpc>
              <a:spcAft>
                <a:spcPts val="1000"/>
              </a:spcAft>
            </a:pPr>
            <a:r>
              <a:rPr lang="pl-PL" sz="2400" b="1" dirty="0" smtClean="0">
                <a:latin typeface="Calibri" panose="020F0502020204030204" pitchFamily="34" charset="0"/>
                <a:cs typeface="Times New Roman" panose="02020603050405020304" pitchFamily="18" charset="0"/>
              </a:rPr>
              <a:t>1. </a:t>
            </a:r>
            <a:r>
              <a:rPr lang="pl-PL" sz="2400" b="1" dirty="0">
                <a:latin typeface="Calibri" panose="020F0502020204030204" pitchFamily="34" charset="0"/>
                <a:ea typeface="Times New Roman"/>
                <a:cs typeface="Times New Roman" panose="02020603050405020304" pitchFamily="18" charset="0"/>
              </a:rPr>
              <a:t>Pozytywne myślenie</a:t>
            </a:r>
            <a:r>
              <a:rPr lang="pl-PL" sz="2400" dirty="0">
                <a:latin typeface="Calibri" panose="020F0502020204030204" pitchFamily="34" charset="0"/>
                <a:ea typeface="Times New Roman"/>
                <a:cs typeface="Times New Roman" panose="02020603050405020304" pitchFamily="18" charset="0"/>
              </a:rPr>
              <a:t> - </a:t>
            </a:r>
            <a:r>
              <a:rPr lang="pl-PL" sz="2400" dirty="0" smtClean="0">
                <a:latin typeface="Calibri" panose="020F0502020204030204" pitchFamily="34" charset="0"/>
                <a:ea typeface="Times New Roman"/>
                <a:cs typeface="Times New Roman" panose="02020603050405020304" pitchFamily="18" charset="0"/>
              </a:rPr>
              <a:t>optymizm </a:t>
            </a:r>
            <a:r>
              <a:rPr lang="pl-PL" sz="2400" dirty="0">
                <a:latin typeface="Calibri" panose="020F0502020204030204" pitchFamily="34" charset="0"/>
                <a:ea typeface="Times New Roman"/>
                <a:cs typeface="Times New Roman" panose="02020603050405020304" pitchFamily="18" charset="0"/>
              </a:rPr>
              <a:t>i wiara we własne siły to bardzo ważny </a:t>
            </a:r>
            <a:r>
              <a:rPr lang="pl-PL" sz="2400" dirty="0" smtClean="0">
                <a:latin typeface="Calibri" panose="020F0502020204030204" pitchFamily="34" charset="0"/>
                <a:ea typeface="Times New Roman"/>
                <a:cs typeface="Times New Roman" panose="02020603050405020304" pitchFamily="18" charset="0"/>
              </a:rPr>
              <a:t>czynnik w </a:t>
            </a:r>
            <a:r>
              <a:rPr lang="pl-PL" sz="2400" dirty="0">
                <a:latin typeface="Calibri" panose="020F0502020204030204" pitchFamily="34" charset="0"/>
                <a:ea typeface="Times New Roman"/>
                <a:cs typeface="Times New Roman" panose="02020603050405020304" pitchFamily="18" charset="0"/>
              </a:rPr>
              <a:t>walce ze stresem. Wmawiaj sobie, że nie takie rzeczy już robiłeś, że ten egzamin to pestka. Porozmawiaj o tym z przyjacielem, miła pogawędka podczas krótkiego spaceru na świeżym powietrzu na pewno skutecznie pomogą odciągnąć uwagę od stresu.</a:t>
            </a:r>
            <a:r>
              <a:rPr lang="pl-PL" sz="2400" dirty="0">
                <a:latin typeface="Calibri" panose="020F0502020204030204" pitchFamily="34" charset="0"/>
                <a:ea typeface="Calibri"/>
                <a:cs typeface="Times New Roman" panose="02020603050405020304" pitchFamily="18" charset="0"/>
              </a:rPr>
              <a:t> </a:t>
            </a:r>
            <a:r>
              <a:rPr lang="pl-PL" sz="2400" dirty="0">
                <a:latin typeface="Calibri" panose="020F0502020204030204" pitchFamily="34" charset="0"/>
                <a:ea typeface="Times New Roman"/>
                <a:cs typeface="Times New Roman" panose="02020603050405020304" pitchFamily="18" charset="0"/>
              </a:rPr>
              <a:t>Unikaj negatywnych myśli, nie twórz czarnych scenariuszy. Najlepiej wyrzuć ze swojego słownika takie zdania: „To się nie uda”, „Znów mi nie wyszło”, „Mam pecha, jak zwykle”. Czarnowidztwo może się okazać samospełniającą                                   </a:t>
            </a:r>
            <a:r>
              <a:rPr lang="pl-PL" sz="2400" dirty="0" smtClean="0">
                <a:latin typeface="Calibri" panose="020F0502020204030204" pitchFamily="34" charset="0"/>
                <a:ea typeface="Times New Roman"/>
                <a:cs typeface="Times New Roman" panose="02020603050405020304" pitchFamily="18" charset="0"/>
              </a:rPr>
              <a:t>się przepowiednią</a:t>
            </a:r>
            <a:r>
              <a:rPr lang="pl-PL" sz="2400" dirty="0">
                <a:latin typeface="Calibri" panose="020F0502020204030204" pitchFamily="34" charset="0"/>
                <a:ea typeface="Times New Roman"/>
                <a:cs typeface="Times New Roman" panose="02020603050405020304" pitchFamily="18" charset="0"/>
              </a:rPr>
              <a:t>!</a:t>
            </a:r>
            <a:r>
              <a:rPr lang="pl-PL" sz="2000" dirty="0">
                <a:ea typeface="Calibri"/>
                <a:cs typeface="Times New Roman"/>
              </a:rPr>
              <a:t/>
            </a:r>
            <a:br>
              <a:rPr lang="pl-PL" sz="2000" dirty="0">
                <a:ea typeface="Calibri"/>
                <a:cs typeface="Times New Roman"/>
              </a:rPr>
            </a:br>
            <a:endParaRPr lang="pl-PL" sz="2400"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980728"/>
            <a:ext cx="8377808" cy="5256584"/>
          </a:xfrm>
        </p:spPr>
        <p:txBody>
          <a:bodyPr>
            <a:normAutofit fontScale="90000"/>
          </a:bodyPr>
          <a:lstStyle/>
          <a:p>
            <a:r>
              <a:rPr lang="pl-PL" sz="4400" b="1" dirty="0" smtClean="0"/>
              <a:t/>
            </a:r>
            <a:br>
              <a:rPr lang="pl-PL" sz="4400" b="1" dirty="0" smtClean="0"/>
            </a:br>
            <a:r>
              <a:rPr lang="pl-PL" sz="4400" b="1" dirty="0"/>
              <a:t/>
            </a:r>
            <a:br>
              <a:rPr lang="pl-PL" sz="4400" b="1" dirty="0"/>
            </a:br>
            <a:r>
              <a:rPr lang="pl-PL" sz="4400" b="1" dirty="0" smtClean="0"/>
              <a:t/>
            </a:r>
            <a:br>
              <a:rPr lang="pl-PL" sz="4400" b="1" dirty="0" smtClean="0"/>
            </a:br>
            <a:r>
              <a:rPr lang="pl-PL" sz="4400" b="1" dirty="0"/>
              <a:t/>
            </a:r>
            <a:br>
              <a:rPr lang="pl-PL" sz="4400" b="1" dirty="0"/>
            </a:br>
            <a:r>
              <a:rPr lang="pl-PL" sz="4400" b="1" dirty="0" smtClean="0"/>
              <a:t/>
            </a:r>
            <a:br>
              <a:rPr lang="pl-PL" sz="4400" b="1" dirty="0" smtClean="0"/>
            </a:br>
            <a:r>
              <a:rPr lang="pl-PL" sz="3600" dirty="0"/>
              <a:t/>
            </a:r>
            <a:br>
              <a:rPr lang="pl-PL" sz="3600" dirty="0"/>
            </a:br>
            <a:r>
              <a:rPr lang="pl-PL" sz="3600" dirty="0" smtClean="0"/>
              <a:t/>
            </a:r>
            <a:br>
              <a:rPr lang="pl-PL" sz="3600" dirty="0" smtClean="0"/>
            </a:br>
            <a:r>
              <a:rPr lang="pl-PL" sz="3600" dirty="0"/>
              <a:t/>
            </a:r>
            <a:br>
              <a:rPr lang="pl-PL" sz="3600" dirty="0"/>
            </a:br>
            <a:endParaRPr lang="pl-PL" sz="3600" dirty="0"/>
          </a:p>
        </p:txBody>
      </p:sp>
      <p:sp>
        <p:nvSpPr>
          <p:cNvPr id="4" name="Prostokąt 3"/>
          <p:cNvSpPr/>
          <p:nvPr/>
        </p:nvSpPr>
        <p:spPr>
          <a:xfrm>
            <a:off x="347952" y="980728"/>
            <a:ext cx="8424936" cy="5118324"/>
          </a:xfrm>
          <a:prstGeom prst="rect">
            <a:avLst/>
          </a:prstGeom>
        </p:spPr>
        <p:txBody>
          <a:bodyPr wrap="square">
            <a:spAutoFit/>
          </a:bodyPr>
          <a:lstStyle/>
          <a:p>
            <a:pPr lvl="0" algn="just">
              <a:lnSpc>
                <a:spcPct val="115000"/>
              </a:lnSpc>
              <a:spcAft>
                <a:spcPts val="0"/>
              </a:spcAft>
            </a:pPr>
            <a:r>
              <a:rPr lang="pl-PL" sz="2000" b="1" dirty="0" smtClean="0">
                <a:solidFill>
                  <a:schemeClr val="tx2"/>
                </a:solidFill>
                <a:latin typeface="Calibri" panose="020F0502020204030204" pitchFamily="34" charset="0"/>
                <a:ea typeface="Times New Roman"/>
                <a:cs typeface="Times New Roman"/>
              </a:rPr>
              <a:t>2. Nazwij </a:t>
            </a:r>
            <a:r>
              <a:rPr lang="pl-PL" sz="2000" b="1" dirty="0">
                <a:solidFill>
                  <a:schemeClr val="tx2"/>
                </a:solidFill>
                <a:latin typeface="Calibri" panose="020F0502020204030204" pitchFamily="34" charset="0"/>
                <a:ea typeface="Times New Roman"/>
                <a:cs typeface="Times New Roman"/>
              </a:rPr>
              <a:t>swój lęk</a:t>
            </a:r>
            <a:r>
              <a:rPr lang="pl-PL" sz="2000" dirty="0">
                <a:solidFill>
                  <a:schemeClr val="tx2"/>
                </a:solidFill>
                <a:latin typeface="Calibri" panose="020F0502020204030204" pitchFamily="34" charset="0"/>
                <a:ea typeface="Times New Roman"/>
                <a:cs typeface="Times New Roman"/>
              </a:rPr>
              <a:t> - </a:t>
            </a:r>
            <a:r>
              <a:rPr lang="pl-PL" sz="2000" dirty="0" smtClean="0">
                <a:solidFill>
                  <a:schemeClr val="tx2"/>
                </a:solidFill>
                <a:latin typeface="Calibri" panose="020F0502020204030204" pitchFamily="34" charset="0"/>
                <a:ea typeface="Times New Roman"/>
                <a:cs typeface="Times New Roman"/>
              </a:rPr>
              <a:t>jeśli </a:t>
            </a:r>
            <a:r>
              <a:rPr lang="pl-PL" sz="2000" dirty="0">
                <a:solidFill>
                  <a:schemeClr val="tx2"/>
                </a:solidFill>
                <a:latin typeface="Calibri" panose="020F0502020204030204" pitchFamily="34" charset="0"/>
                <a:ea typeface="Times New Roman"/>
                <a:cs typeface="Times New Roman"/>
              </a:rPr>
              <a:t>stres związany z egzaminem mocno daje Ci się we znaki, spróbuj zapisać na kartce to, czego się konkretnie boisz. Możesz to zrobić godzinę przed egzaminem. Niech to będzie chwila na zajęcie się emocjami. Kiedy sprecyzujesz swoje obawy, ujmiesz lęk w słowa, w decydującej chwili będziesz mieć większą łatwość w skupieniu się na zadaniu, które masz do </a:t>
            </a:r>
            <a:r>
              <a:rPr lang="pl-PL" sz="2000" dirty="0" smtClean="0">
                <a:solidFill>
                  <a:schemeClr val="tx2"/>
                </a:solidFill>
                <a:latin typeface="Calibri" panose="020F0502020204030204" pitchFamily="34" charset="0"/>
                <a:ea typeface="Times New Roman"/>
                <a:cs typeface="Times New Roman"/>
              </a:rPr>
              <a:t>wykonania. Pamiętaj </a:t>
            </a:r>
            <a:r>
              <a:rPr lang="pl-PL" sz="2000" dirty="0">
                <a:solidFill>
                  <a:schemeClr val="tx2"/>
                </a:solidFill>
                <a:latin typeface="Calibri" panose="020F0502020204030204" pitchFamily="34" charset="0"/>
                <a:ea typeface="Times New Roman"/>
                <a:cs typeface="Times New Roman"/>
              </a:rPr>
              <a:t>też, że sposób, w jaki reagujesz w sytuacji stresowej (np. pustka w głowie, drżące dłonie, miękkie kolana</a:t>
            </a:r>
            <a:r>
              <a:rPr lang="pl-PL" sz="2000" dirty="0" smtClean="0">
                <a:solidFill>
                  <a:schemeClr val="tx2"/>
                </a:solidFill>
                <a:latin typeface="Calibri" panose="020F0502020204030204" pitchFamily="34" charset="0"/>
                <a:ea typeface="Times New Roman"/>
                <a:cs typeface="Times New Roman"/>
              </a:rPr>
              <a:t>), to </a:t>
            </a:r>
            <a:r>
              <a:rPr lang="pl-PL" sz="2000" dirty="0">
                <a:solidFill>
                  <a:schemeClr val="tx2"/>
                </a:solidFill>
                <a:latin typeface="Calibri" panose="020F0502020204030204" pitchFamily="34" charset="0"/>
                <a:ea typeface="Times New Roman"/>
                <a:cs typeface="Times New Roman"/>
              </a:rPr>
              <a:t>normalne zjawiska, spotykane na każdym kroku. W życiu czeka na Ciebie jeszcze wiele sytuacji stresowych, więc zamiast się bać, spróbuj stres poznać i... </a:t>
            </a:r>
            <a:r>
              <a:rPr lang="pl-PL" sz="2000" dirty="0" smtClean="0">
                <a:solidFill>
                  <a:schemeClr val="tx2"/>
                </a:solidFill>
                <a:latin typeface="Calibri" panose="020F0502020204030204" pitchFamily="34" charset="0"/>
                <a:ea typeface="Times New Roman"/>
                <a:cs typeface="Times New Roman"/>
              </a:rPr>
              <a:t>pokonać. Podstawowa </a:t>
            </a:r>
            <a:r>
              <a:rPr lang="pl-PL" sz="2000" dirty="0">
                <a:solidFill>
                  <a:schemeClr val="tx2"/>
                </a:solidFill>
                <a:latin typeface="Calibri" panose="020F0502020204030204" pitchFamily="34" charset="0"/>
                <a:ea typeface="Times New Roman"/>
                <a:cs typeface="Times New Roman"/>
              </a:rPr>
              <a:t>prawda o stresie jest taka, że powstaje on w Twojej głowie. </a:t>
            </a:r>
            <a:r>
              <a:rPr lang="pl-PL" sz="2000" dirty="0" smtClean="0">
                <a:solidFill>
                  <a:schemeClr val="tx2"/>
                </a:solidFill>
                <a:latin typeface="Calibri" panose="020F0502020204030204" pitchFamily="34" charset="0"/>
                <a:ea typeface="Times New Roman"/>
                <a:cs typeface="Times New Roman"/>
              </a:rPr>
              <a:t>Decyduje o </a:t>
            </a:r>
            <a:r>
              <a:rPr lang="pl-PL" sz="2000" dirty="0">
                <a:solidFill>
                  <a:schemeClr val="tx2"/>
                </a:solidFill>
                <a:latin typeface="Calibri" panose="020F0502020204030204" pitchFamily="34" charset="0"/>
                <a:ea typeface="Times New Roman"/>
                <a:cs typeface="Times New Roman"/>
              </a:rPr>
              <a:t>tym nie samo zagrożenie, lecz Twoja ocena sytuacji. </a:t>
            </a:r>
            <a:r>
              <a:rPr lang="pl-PL" sz="2000" dirty="0" smtClean="0">
                <a:solidFill>
                  <a:schemeClr val="tx2"/>
                </a:solidFill>
                <a:latin typeface="Calibri" panose="020F0502020204030204" pitchFamily="34" charset="0"/>
                <a:ea typeface="Times New Roman"/>
                <a:cs typeface="Times New Roman"/>
              </a:rPr>
              <a:t>To, </a:t>
            </a:r>
            <a:r>
              <a:rPr lang="pl-PL" sz="2000" dirty="0">
                <a:solidFill>
                  <a:schemeClr val="tx2"/>
                </a:solidFill>
                <a:latin typeface="Calibri" panose="020F0502020204030204" pitchFamily="34" charset="0"/>
                <a:ea typeface="Times New Roman"/>
                <a:cs typeface="Times New Roman"/>
              </a:rPr>
              <a:t>co dla Ciebie jest stresem, ktoś inny może odbierać zupełnie inaczej. Dlatego musisz zdać sobie sprawę z </a:t>
            </a:r>
            <a:r>
              <a:rPr lang="pl-PL" sz="2000" dirty="0" smtClean="0">
                <a:solidFill>
                  <a:schemeClr val="tx2"/>
                </a:solidFill>
                <a:latin typeface="Calibri" panose="020F0502020204030204" pitchFamily="34" charset="0"/>
                <a:ea typeface="Times New Roman"/>
                <a:cs typeface="Times New Roman"/>
              </a:rPr>
              <a:t>tego, że </a:t>
            </a:r>
            <a:r>
              <a:rPr lang="pl-PL" sz="2000" dirty="0">
                <a:solidFill>
                  <a:schemeClr val="tx2"/>
                </a:solidFill>
                <a:latin typeface="Calibri" panose="020F0502020204030204" pitchFamily="34" charset="0"/>
                <a:ea typeface="Times New Roman"/>
                <a:cs typeface="Times New Roman"/>
              </a:rPr>
              <a:t>stres nie jest czymś obiektywnym, jest tylko wytworem Twojego umysłu, a </a:t>
            </a:r>
            <a:r>
              <a:rPr lang="pl-PL" sz="2000" dirty="0" smtClean="0">
                <a:solidFill>
                  <a:schemeClr val="tx2"/>
                </a:solidFill>
                <a:latin typeface="Calibri" panose="020F0502020204030204" pitchFamily="34" charset="0"/>
                <a:ea typeface="Times New Roman"/>
                <a:cs typeface="Times New Roman"/>
              </a:rPr>
              <a:t>więc w </a:t>
            </a:r>
            <a:r>
              <a:rPr lang="pl-PL" sz="2000" dirty="0">
                <a:solidFill>
                  <a:schemeClr val="tx2"/>
                </a:solidFill>
                <a:latin typeface="Calibri" panose="020F0502020204030204" pitchFamily="34" charset="0"/>
                <a:ea typeface="Times New Roman"/>
                <a:cs typeface="Times New Roman"/>
              </a:rPr>
              <a:t>rzeczywistości nie istnieje!</a:t>
            </a:r>
            <a:r>
              <a:rPr lang="pl-PL" sz="2400" dirty="0">
                <a:latin typeface="Calibri" panose="020F0502020204030204" pitchFamily="34" charset="0"/>
                <a:ea typeface="Times New Roman"/>
                <a:cs typeface="Times New Roman"/>
              </a:rPr>
              <a:t> </a:t>
            </a:r>
            <a:endParaRPr lang="pl-PL" sz="2400" dirty="0">
              <a:effectLst/>
              <a:latin typeface="Calibri" panose="020F0502020204030204" pitchFamily="34" charset="0"/>
              <a:ea typeface="Calibri"/>
              <a:cs typeface="Times New Roman"/>
            </a:endParaRPr>
          </a:p>
        </p:txBody>
      </p:sp>
    </p:spTree>
    <p:extLst>
      <p:ext uri="{BB962C8B-B14F-4D97-AF65-F5344CB8AC3E}">
        <p14:creationId xmlns:p14="http://schemas.microsoft.com/office/powerpoint/2010/main" val="27695125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5533224"/>
          </a:xfrm>
        </p:spPr>
        <p:txBody>
          <a:bodyPr>
            <a:normAutofit/>
          </a:bodyPr>
          <a:lstStyle/>
          <a:p>
            <a:r>
              <a:rPr lang="pl-PL" sz="4000" dirty="0" smtClean="0"/>
              <a:t/>
            </a:r>
            <a:br>
              <a:rPr lang="pl-PL" sz="4000" dirty="0" smtClean="0"/>
            </a:br>
            <a:r>
              <a:rPr lang="pl-PL" sz="4000" dirty="0" smtClean="0"/>
              <a:t/>
            </a:r>
            <a:br>
              <a:rPr lang="pl-PL" sz="4000" dirty="0" smtClean="0"/>
            </a:br>
            <a:r>
              <a:rPr lang="pl-PL" sz="4000" dirty="0"/>
              <a:t/>
            </a:r>
            <a:br>
              <a:rPr lang="pl-PL" sz="4000" dirty="0"/>
            </a:br>
            <a:r>
              <a:rPr lang="pl-PL" sz="4000" dirty="0" smtClean="0"/>
              <a:t/>
            </a:r>
            <a:br>
              <a:rPr lang="pl-PL" sz="4000" dirty="0" smtClean="0"/>
            </a:br>
            <a:r>
              <a:rPr lang="pl-PL" sz="4000" dirty="0"/>
              <a:t/>
            </a:r>
            <a:br>
              <a:rPr lang="pl-PL" sz="4000" dirty="0"/>
            </a:br>
            <a:endParaRPr lang="pl-PL" sz="4000" dirty="0"/>
          </a:p>
        </p:txBody>
      </p:sp>
      <p:sp>
        <p:nvSpPr>
          <p:cNvPr id="3" name="Prostokąt 2"/>
          <p:cNvSpPr/>
          <p:nvPr/>
        </p:nvSpPr>
        <p:spPr>
          <a:xfrm>
            <a:off x="611560" y="1312267"/>
            <a:ext cx="7920880" cy="3914918"/>
          </a:xfrm>
          <a:prstGeom prst="rect">
            <a:avLst/>
          </a:prstGeom>
        </p:spPr>
        <p:txBody>
          <a:bodyPr wrap="square">
            <a:spAutoFit/>
          </a:bodyPr>
          <a:lstStyle/>
          <a:p>
            <a:pPr lvl="0" algn="just">
              <a:lnSpc>
                <a:spcPct val="115000"/>
              </a:lnSpc>
              <a:spcAft>
                <a:spcPts val="1000"/>
              </a:spcAft>
            </a:pPr>
            <a:r>
              <a:rPr lang="pl-PL" sz="2400" b="1" dirty="0" smtClean="0">
                <a:solidFill>
                  <a:schemeClr val="tx2"/>
                </a:solidFill>
                <a:latin typeface="Calibri" panose="020F0502020204030204" pitchFamily="34" charset="0"/>
                <a:ea typeface="Times New Roman"/>
                <a:cs typeface="Times New Roman"/>
              </a:rPr>
              <a:t>3. Bądź </a:t>
            </a:r>
            <a:r>
              <a:rPr lang="pl-PL" sz="2400" b="1" dirty="0">
                <a:solidFill>
                  <a:schemeClr val="tx2"/>
                </a:solidFill>
                <a:latin typeface="Calibri" panose="020F0502020204030204" pitchFamily="34" charset="0"/>
                <a:ea typeface="Times New Roman"/>
                <a:cs typeface="Times New Roman"/>
              </a:rPr>
              <a:t>dobrze przygotowany</a:t>
            </a:r>
            <a:r>
              <a:rPr lang="pl-PL" sz="2400" dirty="0">
                <a:solidFill>
                  <a:schemeClr val="tx2"/>
                </a:solidFill>
                <a:latin typeface="Calibri" panose="020F0502020204030204" pitchFamily="34" charset="0"/>
                <a:ea typeface="Times New Roman"/>
                <a:cs typeface="Times New Roman"/>
              </a:rPr>
              <a:t> - </a:t>
            </a:r>
            <a:r>
              <a:rPr lang="pl-PL" sz="2400" dirty="0" smtClean="0">
                <a:solidFill>
                  <a:schemeClr val="tx2"/>
                </a:solidFill>
                <a:latin typeface="Calibri" panose="020F0502020204030204" pitchFamily="34" charset="0"/>
                <a:ea typeface="Times New Roman"/>
                <a:cs typeface="Times New Roman"/>
              </a:rPr>
              <a:t>warto </a:t>
            </a:r>
            <a:r>
              <a:rPr lang="pl-PL" sz="2400" dirty="0">
                <a:solidFill>
                  <a:schemeClr val="tx2"/>
                </a:solidFill>
                <a:latin typeface="Calibri" panose="020F0502020204030204" pitchFamily="34" charset="0"/>
                <a:ea typeface="Times New Roman"/>
                <a:cs typeface="Times New Roman"/>
              </a:rPr>
              <a:t>opanować zadany materiał z odpowiednim wyprzedzeniem na tyle dobrze, by czuć się z nim pewnie. Nie zostawiaj nauki na ostatnią chwilę – osoby systematyczne, dobrze przygotowane, mają niższy poziom lęku. Spróbuj wyobrazić sobie siebie na egzaminie. Skoncentruj się w tym wyobrażeniu na sobie, na tym, jak mówisz, w którą stronę jesteś zwrócony. To także pomoże ujarzmić lęk związany z niepewnością, która towarzyszy sytuacji egzaminacyjnej.</a:t>
            </a:r>
            <a:endParaRPr lang="pl-PL" sz="2400" dirty="0">
              <a:solidFill>
                <a:schemeClr val="tx2"/>
              </a:solidFill>
              <a:effectLst/>
              <a:latin typeface="Calibri" panose="020F0502020204030204" pitchFamily="34" charset="0"/>
              <a:ea typeface="Calibri"/>
              <a:cs typeface="Times New Roman"/>
            </a:endParaRPr>
          </a:p>
        </p:txBody>
      </p:sp>
    </p:spTree>
    <p:extLst>
      <p:ext uri="{BB962C8B-B14F-4D97-AF65-F5344CB8AC3E}">
        <p14:creationId xmlns:p14="http://schemas.microsoft.com/office/powerpoint/2010/main" val="38395800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Niestandardowy 1">
      <a:dk1>
        <a:sysClr val="windowText" lastClr="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621</TotalTime>
  <Words>836</Words>
  <Application>Microsoft Office PowerPoint</Application>
  <PresentationFormat>Pokaz na ekranie (4:3)</PresentationFormat>
  <Paragraphs>52</Paragraphs>
  <Slides>21</Slides>
  <Notes>1</Notes>
  <HiddenSlides>0</HiddenSlides>
  <MMClips>0</MMClips>
  <ScaleCrop>false</ScaleCrop>
  <HeadingPairs>
    <vt:vector size="4" baseType="variant">
      <vt:variant>
        <vt:lpstr>Motyw</vt:lpstr>
      </vt:variant>
      <vt:variant>
        <vt:i4>1</vt:i4>
      </vt:variant>
      <vt:variant>
        <vt:lpstr>Tytuły slajdów</vt:lpstr>
      </vt:variant>
      <vt:variant>
        <vt:i4>21</vt:i4>
      </vt:variant>
    </vt:vector>
  </HeadingPairs>
  <TitlesOfParts>
    <vt:vector size="22" baseType="lpstr">
      <vt:lpstr>Przepływ</vt:lpstr>
      <vt:lpstr>JAK POKONAĆ STRES PRZEDMATURALNY? </vt:lpstr>
      <vt:lpstr>Prezentacja programu PowerPoint</vt:lpstr>
      <vt:lpstr>Prezentacja programu PowerPoint</vt:lpstr>
      <vt:lpstr>Prezentacja programu PowerPoint</vt:lpstr>
      <vt:lpstr>Przykładowe reakcje organizmu  w sytuacji stresowej:</vt:lpstr>
      <vt:lpstr>Jak radzić sobie ze stresem?   </vt:lpstr>
      <vt:lpstr>1. Pozytywne myślenie - optymizm i wiara we własne siły to bardzo ważny czynnik w walce ze stresem. Wmawiaj sobie, że nie takie rzeczy już robiłeś, że ten egzamin to pestka. Porozmawiaj o tym z przyjacielem, miła pogawędka podczas krótkiego spaceru na świeżym powietrzu na pewno skutecznie pomogą odciągnąć uwagę od stresu. Unikaj negatywnych myśli, nie twórz czarnych scenariuszy. Najlepiej wyrzuć ze swojego słownika takie zdania: „To się nie uda”, „Znów mi nie wyszło”, „Mam pecha, jak zwykle”. Czarnowidztwo może się okazać samospełniającą                                   się przepowiednią! </vt:lpstr>
      <vt:lpstr>        </vt:lpstr>
      <vt:lpstr>     </vt:lpstr>
      <vt:lpstr>     </vt:lpstr>
      <vt:lpstr>Prezentacja programu PowerPoint</vt:lpstr>
      <vt:lpstr>   </vt:lpstr>
      <vt:lpstr>   </vt:lpstr>
      <vt:lpstr>                                 MEDYTACJA SWOBODNEGO ODDECHU   1. Usiądź wygodnie, ręce ułóż wzdłuż ciała lub na kolanach;  2. Zamknij oczy i zacznij oddychać – rytmicznie, lekko i swobodnie, niezbyt głęboko, bez wstrzymywania oddechu;  3. Teraz skoncentruj całą swoją uwagę na oddechu – niech podąża za nim, skup się na tym, jak powietrze najpierw wchodzi przez nos, a następnie spływa w dół aż do płuc;  4. Podczas wydechu skup się na tym, jak powietrze wypływa z płuc przez nos;  Kiedy koncentrujesz całą swoją uwagę na oddechu, automatycznie wchodzisz w stan relaksu i odprężenia. Twój umysł stopniowo wycisza się. Taki sposób medytacji praktykowany regularnie spowoduje wzrost energii i sił witalnych.         </vt:lpstr>
      <vt:lpstr>                                                              RELAKS DLA CIAŁA  1. Ruch - jest to najprostsza forma relaksacji i odprężenia, w dodatku bardzo potrzebna naszym mięśniom oraz umysłowi. Ruch jest dobry w każdej postaci – może to być gimnastyka, taniec, pływanie. Najlepiej dobrać formę aktywności adekwatnie do wieku, chęci, możliwości i umiłowań.  2. Relaksacja progresywna - cała metoda polega na tym, aby leżąc z zamkniętymi oczami, skupiać się na kolejnych partiach ciała – stopach, kolanach, udach, pośladkach, brzuchu i klatce piersiowej, dłoniach, przedramionach, ramionach i barkach, szyi, głowie, ustach i żuchwie, oczach, policzkach i czole – wyczuwać ich wagę i napięcie mięśni, świadomie je relaksować i poczuć, jak łagodnie zapadają się w łóżko. Ważne jest, aby głęboko odprężyć dosłownie każdy mięsień i każdy element naszego ciała.  3. Relaksacja Jacobsona - polega na naprzemiennym napinaniu i rozluźnianiu poszczególnych partii mięśni swojego ciała. Zazwyczaj terapia rozpoczyna się od napinania prawej, a potem lewej nogi, następnie prawej i lewej ręki, mięśni brzucha, pleców, ramion, szyi i na końcu twarzy. Każdy rejon ciała napina się około 2–3 razy. Po każdym takim napięciu (trwającym około 5 sekund) należy całkowicie rozluźnić konkretny obszar ciała, skupić się na zmianie, jaka zaszła i w pełni poczuć stan odprężenia.  4. Choreoterapia - jest to relaksacja tańcem. Terapia polega na aktywnej pracy z ciałem poprzez ruch w rytm muzyki o pozytywnych wibracjach. Taki trening pomaga zharmonizować ciało, umysł i duszę. Cała terapia bazuje głównie na twórczej ekspresji ruchowej oraz bogatej improwizacji tanecznej.  5. Masaż relaksacyjny - jest to relaksacja poprzez dotyk, koi zmysły, relaksuje ciało i duszę. Ważny jest odpowiedni ucisk ciała i jego rozgrzanie. Tego typu terapia jest bardzo skuteczna, gdyż wymaga jedynie naszego skupienia na dotyku i odbiorze przyjemnych bodźców, jednocześnie pozwala na całkowite wyłączenie, oderwanie od stresującej rzeczywistości.   </vt:lpstr>
      <vt:lpstr>                                                          WIZUALIZACJA  Celem tej oto metody jest wykreowanie obrazu siebie w przyjemnej, spokojnej sytuacji. Poza tym tego typu wizualizacja jest szczególnie przydatna w przypadku problemów z zasypianiem:  1. Połóż się lub usiądź wygodnie i zamknij oczy; 2. Wyobraź sobie, że jesteś w jakimś spokojnym, relaksującym według Ciebie miejscu, które uwielbiasz (na przykład na plaży, w górach); 3. Teraz wyobraź sobie siebie w tym ulubionym, spokojnym miejscu – zobacz i poczuj wszystko to, co Cię otacza (dźwięki, zapachy, widoki) – głęboko się zrelaksuj i ciesz się chwilą; 4. Możesz wracać do tego miejsca tak często, jak tylko chcesz – im częściej będziesz wyobrażał sobie swoją oazę, tym łatwiej i głębiej będziesz się relaksował, w pełni odpoczywał.   </vt:lpstr>
      <vt:lpstr>                                                      PRZERAMOWANIE SYTUACJI  Jest to technika, która polega na zmianie kontekstu sytuacji stresującej (np. strach przed szefem). Wprowadzenie tej zmiany ostatecznie może spowodować nawet śmiech. Weźmy pod uwagę wcześniej wspomnianą sytuację – boisz się swojego szefa. Oto kilka kroków, które pomogą zmienić Twoje podejście:   1. Wyobraź sobie szefa, który na Ciebie krzyczy – przyjrzyj się mu dokładnie, odtwórz jego charakterystyczne gesty, mimikę, głos, itd.; 2. Teraz zmień głos szefa z naturalnego na mowę np. znanych postaci z bajek lub filmów, niech stanie się powolny albo romantyczny – kreuj go, jak tylko zechcesz, po prostu baw się dźwiękami; 3. Następnym krokiem jest charakteryzacja – w myślach ubierz szefa w zabawne ubrania (np. strój klauna z dużym czerwonym nosem i bujną peruką); 4. Teraz zmień otoczenie i… ubranie na inne – niech Twoja wyobraźnia stara się stworzyć, jak najśmieszniejsze obrazy (np. szef, który próbuje na Ciebie krzyczeć, siedząc na muszli klozetowej, dostrzeż też jego różowe majtki w kropki); 5. Kolejny krok to złamanie stanu emocjonalnego – policz np. ilość długopisów na biurku albo innych przedmiotów, które Cię otaczają; 6. I na koniec przywołaj sytuację stresową – zauważ, jak wiele się zmieniło! Jeżeli poczujesz, że nadal choć odrobinę Cię stresuje, powtórz ćwiczenie jeszcze raz. </vt:lpstr>
      <vt:lpstr>                                                  MUZYKOTERAPIA    Jest to relaksacja dźwiękiem. Taka terapia pozwala na wyciszenie emocji i spojrzenie na nie z dystansem, daje uczucie ulgi i lekkości:   1. Włącz spokojną muzykę – taką, którą lubisz, która skutecznie Cię uspokaja, koi Twoje zmysły; 2. Połóż się albo wygodnie rozsiądź w fotelu, możesz zamknąć oczy; 3. Teraz przez około 20 minut staraj się nie myśleć o niczym, odłóż zmartwienia na bok i wsłuchuj się jedynie w dźwięki kojącej muzyki.         </vt:lpstr>
      <vt:lpstr>                                                          AROMATERAPIA  Jest to relaksacja zapachem. Pozwala nawiązać kontakt z własnym oddechem i przekształcić wszelkie negatywne emocje w pozytywne i przyjemne. Wysoka skuteczność tego typu terapii związana jest z faktem, iż zmysł powonienia ma ścisły związek z tą częścią naszego mózgu, która odpowiada za emocje:  1. Wywietrz dokładnie pomieszczenie, w którym przebywasz; 2. Teraz zapal świeczkę o ulubionym zapachu albo użyj kojących olejków zapachowych; 3. Połóż się albo rozsiądź wygodnie w fotelu, możesz zamknąć oczy i włączyć dodatkowo jakąś przyjemną, relaksującą muzykę; 4. Przez chwilę nie myśl o niczym, chłoń jedynie zapachy, które unoszą się w powietrzu, delikatnie pieszczą Twoje nozdrza, po czym łagodnie wpływają do płuc. 5. Obserwuj, jak zmieniają się Twoje emocje. </vt:lpstr>
      <vt:lpstr>Relaksacja jest pewną formą umiejętności, dlatego też trzeba się jej nauczyć. Warto poznać podstawowe sposoby relaksacji i wypróbować konkretne techniki, aby wybrać te, które najskuteczniej działają właśnie na Ciebie!       </vt:lpstr>
      <vt:lpstr>                                                                                                       Bibliografia   1. „Głos pedagogiczny”, styczeń 2015. 2. http://jak-radzic-sobie-ze-stresem.blogspot.com/ 3. Grochmal S., „Stres – nasz wróg czy sprzymierzeniec?”, Wrocław 1992.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Przykładowe reakcje w sytuacji stresowej:</dc:title>
  <dc:creator>Lenovo</dc:creator>
  <cp:lastModifiedBy>Marlena Zarzycka</cp:lastModifiedBy>
  <cp:revision>37</cp:revision>
  <dcterms:created xsi:type="dcterms:W3CDTF">2014-12-13T13:12:10Z</dcterms:created>
  <dcterms:modified xsi:type="dcterms:W3CDTF">2016-02-10T10:34:46Z</dcterms:modified>
</cp:coreProperties>
</file>